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ppt/notesSlides/notesSlide37.xml" ContentType="application/vnd.openxmlformats-officedocument.presentationml.notesSlide+xml"/>
  <Override PartName="/ppt/tags/tag36.xml" ContentType="application/vnd.openxmlformats-officedocument.presentationml.tags+xml"/>
  <Override PartName="/ppt/notesSlides/notesSlide3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39" r:id="rId2"/>
  </p:sldMasterIdLst>
  <p:notesMasterIdLst>
    <p:notesMasterId r:id="rId64"/>
  </p:notesMasterIdLst>
  <p:handoutMasterIdLst>
    <p:handoutMasterId r:id="rId65"/>
  </p:handoutMasterIdLst>
  <p:sldIdLst>
    <p:sldId id="388" r:id="rId3"/>
    <p:sldId id="273" r:id="rId4"/>
    <p:sldId id="334" r:id="rId5"/>
    <p:sldId id="389" r:id="rId6"/>
    <p:sldId id="335" r:id="rId7"/>
    <p:sldId id="337" r:id="rId8"/>
    <p:sldId id="336" r:id="rId9"/>
    <p:sldId id="275" r:id="rId10"/>
    <p:sldId id="326" r:id="rId11"/>
    <p:sldId id="277" r:id="rId12"/>
    <p:sldId id="390" r:id="rId13"/>
    <p:sldId id="278" r:id="rId14"/>
    <p:sldId id="402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30" r:id="rId24"/>
    <p:sldId id="391" r:id="rId25"/>
    <p:sldId id="288" r:id="rId26"/>
    <p:sldId id="403" r:id="rId27"/>
    <p:sldId id="289" r:id="rId28"/>
    <p:sldId id="332" r:id="rId29"/>
    <p:sldId id="331" r:id="rId30"/>
    <p:sldId id="333" r:id="rId31"/>
    <p:sldId id="292" r:id="rId32"/>
    <p:sldId id="392" r:id="rId33"/>
    <p:sldId id="327" r:id="rId34"/>
    <p:sldId id="401" r:id="rId35"/>
    <p:sldId id="298" r:id="rId36"/>
    <p:sldId id="299" r:id="rId37"/>
    <p:sldId id="300" r:id="rId38"/>
    <p:sldId id="393" r:id="rId39"/>
    <p:sldId id="302" r:id="rId40"/>
    <p:sldId id="400" r:id="rId41"/>
    <p:sldId id="303" r:id="rId42"/>
    <p:sldId id="304" r:id="rId43"/>
    <p:sldId id="305" r:id="rId44"/>
    <p:sldId id="306" r:id="rId45"/>
    <p:sldId id="394" r:id="rId46"/>
    <p:sldId id="307" r:id="rId47"/>
    <p:sldId id="399" r:id="rId48"/>
    <p:sldId id="308" r:id="rId49"/>
    <p:sldId id="309" r:id="rId50"/>
    <p:sldId id="310" r:id="rId51"/>
    <p:sldId id="311" r:id="rId52"/>
    <p:sldId id="405" r:id="rId53"/>
    <p:sldId id="313" r:id="rId54"/>
    <p:sldId id="315" r:id="rId55"/>
    <p:sldId id="406" r:id="rId56"/>
    <p:sldId id="395" r:id="rId57"/>
    <p:sldId id="324" r:id="rId58"/>
    <p:sldId id="398" r:id="rId59"/>
    <p:sldId id="328" r:id="rId60"/>
    <p:sldId id="329" r:id="rId61"/>
    <p:sldId id="404" r:id="rId62"/>
    <p:sldId id="396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000000"/>
    <a:srgbClr val="485E2A"/>
    <a:srgbClr val="B5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125" autoAdjust="0"/>
  </p:normalViewPr>
  <p:slideViewPr>
    <p:cSldViewPr showGuides="1">
      <p:cViewPr varScale="1">
        <p:scale>
          <a:sx n="119" d="100"/>
          <a:sy n="119" d="100"/>
        </p:scale>
        <p:origin x="13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FD8A3-FC10-449E-B554-5F05C6474050}" type="datetimeFigureOut">
              <a:rPr lang="en-GB" smtClean="0"/>
              <a:pPr/>
              <a:t>15/03/2021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91909-84DD-4115-9E5B-B9D0DBD7C9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4196C-7700-48A2-8F7F-E057ACB0CBEB}" type="datetimeFigureOut">
              <a:rPr lang="en-GB" smtClean="0"/>
              <a:pPr/>
              <a:t>15/03/2021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054D4-0BED-4C43-B57A-842C11984CA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D90559-17DB-4F67-8FFB-6DCABDE9158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9F5B5DA4-97EF-4429-BDAB-8F97B99B732A}" type="slidenum">
              <a:rPr lang="en-GB" sz="1200"/>
              <a:pPr algn="r"/>
              <a:t>18</a:t>
            </a:fld>
            <a:endParaRPr lang="en-GB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dirty="0"/>
              <a:t>Note that the top bit of the rectangle</a:t>
            </a:r>
            <a:r>
              <a:rPr lang="en-GB" baseline="0" dirty="0"/>
              <a:t> is zero to make it look disappeared.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0E5247A7-3340-4F0A-B0FB-7567FAFC3AED}" type="slidenum">
              <a:rPr lang="en-GB" sz="1200"/>
              <a:pPr algn="r"/>
              <a:t>19</a:t>
            </a:fld>
            <a:endParaRPr lang="en-GB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0E155E4E-BE85-4D02-AADF-79B22C0C2EA5}" type="slidenum">
              <a:rPr lang="en-GB" sz="1200"/>
              <a:pPr algn="r"/>
              <a:t>20</a:t>
            </a:fld>
            <a:endParaRPr lang="en-GB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4D1BBD6E-E5C4-4F66-99D0-6FFE3C51EE78}" type="slidenum">
              <a:rPr lang="en-GB" sz="1200"/>
              <a:pPr algn="r"/>
              <a:t>21</a:t>
            </a:fld>
            <a:endParaRPr lang="en-GB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4D1BBD6E-E5C4-4F66-99D0-6FFE3C51EE78}" type="slidenum">
              <a:rPr lang="en-GB" sz="1200"/>
              <a:pPr algn="r"/>
              <a:t>22</a:t>
            </a:fld>
            <a:endParaRPr lang="en-GB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AC07029F-E1B4-46F7-8489-7CC3FC396334}" type="slidenum">
              <a:rPr lang="en-GB" sz="1200"/>
              <a:pPr algn="r"/>
              <a:t>24</a:t>
            </a:fld>
            <a:endParaRPr lang="en-GB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AC07029F-E1B4-46F7-8489-7CC3FC396334}" type="slidenum">
              <a:rPr lang="en-GB" sz="1200"/>
              <a:pPr algn="r"/>
              <a:t>25</a:t>
            </a:fld>
            <a:endParaRPr lang="en-GB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683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BF25AEEF-7E19-467D-A389-DBEBAE357BCB}" type="slidenum">
              <a:rPr lang="en-GB" sz="1200"/>
              <a:pPr algn="r"/>
              <a:t>26</a:t>
            </a:fld>
            <a:endParaRPr lang="en-GB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BF25AEEF-7E19-467D-A389-DBEBAE357BCB}" type="slidenum">
              <a:rPr lang="en-GB" sz="1200"/>
              <a:pPr algn="r"/>
              <a:t>27</a:t>
            </a:fld>
            <a:endParaRPr lang="en-GB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BF25AEEF-7E19-467D-A389-DBEBAE357BCB}" type="slidenum">
              <a:rPr lang="en-GB" sz="1200"/>
              <a:pPr algn="r"/>
              <a:t>28</a:t>
            </a:fld>
            <a:endParaRPr lang="en-GB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4EBDD8BE-EB83-4918-969A-DD28DAD431AE}" type="slidenum">
              <a:rPr lang="en-GB" sz="1200"/>
              <a:pPr algn="r"/>
              <a:t>9</a:t>
            </a:fld>
            <a:endParaRPr lang="en-GB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BF25AEEF-7E19-467D-A389-DBEBAE357BCB}" type="slidenum">
              <a:rPr lang="en-GB" sz="1200"/>
              <a:pPr algn="r"/>
              <a:t>29</a:t>
            </a:fld>
            <a:endParaRPr lang="en-GB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814A78D2-66AD-488E-AAF5-933B9BC8B611}" type="slidenum">
              <a:rPr lang="en-GB" sz="1200"/>
              <a:pPr algn="r"/>
              <a:t>30</a:t>
            </a:fld>
            <a:endParaRPr lang="en-GB" sz="120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1319A770-7F63-4AC2-A8D8-82B3B6EDF11C}" type="slidenum">
              <a:rPr lang="en-GB" sz="1200"/>
              <a:pPr algn="r"/>
              <a:t>32</a:t>
            </a:fld>
            <a:endParaRPr lang="en-GB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1319A770-7F63-4AC2-A8D8-82B3B6EDF11C}" type="slidenum">
              <a:rPr lang="en-GB" sz="1200"/>
              <a:pPr algn="r"/>
              <a:t>33</a:t>
            </a:fld>
            <a:endParaRPr lang="en-GB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67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DC7A8543-FBE4-4509-8441-6FFD96032D44}" type="slidenum">
              <a:rPr lang="en-GB" sz="1200"/>
              <a:pPr algn="r"/>
              <a:t>34</a:t>
            </a:fld>
            <a:endParaRPr lang="en-GB" sz="12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8FC44D13-0CFB-4D6E-8FB8-C173C6BA17F7}" type="slidenum">
              <a:rPr lang="en-GB" sz="1200"/>
              <a:pPr algn="r"/>
              <a:t>35</a:t>
            </a:fld>
            <a:endParaRPr lang="en-GB" sz="12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D8CBC1CC-241E-4A36-A600-965EA6708AB9}" type="slidenum">
              <a:rPr lang="en-GB" sz="1200"/>
              <a:pPr algn="r"/>
              <a:t>36</a:t>
            </a:fld>
            <a:endParaRPr lang="en-GB" sz="1200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A425FA1C-EAFB-4622-98BF-715FD976B3DB}" type="slidenum">
              <a:rPr lang="en-GB" sz="1200"/>
              <a:pPr algn="r"/>
              <a:t>38</a:t>
            </a:fld>
            <a:endParaRPr lang="en-GB" sz="120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A425FA1C-EAFB-4622-98BF-715FD976B3DB}" type="slidenum">
              <a:rPr lang="en-GB" sz="1200"/>
              <a:pPr algn="r"/>
              <a:t>39</a:t>
            </a:fld>
            <a:endParaRPr lang="en-GB" sz="120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453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FFD42DDF-D151-47BE-9480-09B0C2930885}" type="slidenum">
              <a:rPr lang="en-GB" sz="1200"/>
              <a:pPr algn="r"/>
              <a:t>40</a:t>
            </a:fld>
            <a:endParaRPr lang="en-GB" sz="12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4EBDD8BE-EB83-4918-969A-DD28DAD431AE}" type="slidenum">
              <a:rPr lang="en-GB" sz="1200"/>
              <a:pPr algn="r"/>
              <a:t>10</a:t>
            </a:fld>
            <a:endParaRPr lang="en-GB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AC79A7D7-5634-44F9-B3EE-0AA38D1F7D31}" type="slidenum">
              <a:rPr lang="en-GB" sz="1200"/>
              <a:pPr algn="r"/>
              <a:t>41</a:t>
            </a:fld>
            <a:endParaRPr lang="en-GB" sz="1200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471F47F6-A8F4-4F82-BD84-371C41D2B438}" type="slidenum">
              <a:rPr lang="en-GB" sz="1200"/>
              <a:pPr algn="r"/>
              <a:t>42</a:t>
            </a:fld>
            <a:endParaRPr lang="en-GB" sz="1200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8AD2EBD1-7671-4608-AEFF-C8B7B4B6746D}" type="slidenum">
              <a:rPr lang="en-GB" sz="1200"/>
              <a:pPr algn="r"/>
              <a:t>43</a:t>
            </a:fld>
            <a:endParaRPr lang="en-GB" sz="120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0BA60157-9697-42E6-AF79-F559F0773355}" type="slidenum">
              <a:rPr lang="en-GB" sz="1200"/>
              <a:pPr algn="r"/>
              <a:t>45</a:t>
            </a:fld>
            <a:endParaRPr lang="en-GB" sz="120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0BA60157-9697-42E6-AF79-F559F0773355}" type="slidenum">
              <a:rPr lang="en-GB" sz="1200"/>
              <a:pPr algn="r"/>
              <a:t>46</a:t>
            </a:fld>
            <a:endParaRPr lang="en-GB" sz="1200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480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11702A27-A9F5-4B66-BCBB-1E2D25E03C9A}" type="slidenum">
              <a:rPr lang="en-GB" sz="1200"/>
              <a:pPr algn="r"/>
              <a:t>47</a:t>
            </a:fld>
            <a:endParaRPr lang="en-GB" sz="1200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1E017881-ABBE-4D26-B083-A98184230964}" type="slidenum">
              <a:rPr lang="en-GB" sz="1200"/>
              <a:pPr algn="r"/>
              <a:t>48</a:t>
            </a:fld>
            <a:endParaRPr lang="en-GB" sz="1200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FD701983-6A29-46FA-A8E1-CC85843996FA}" type="slidenum">
              <a:rPr lang="en-GB" sz="1200"/>
              <a:pPr algn="r"/>
              <a:t>49</a:t>
            </a:fld>
            <a:endParaRPr lang="en-GB" sz="1200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5BA9959C-0689-49D8-A5BC-F349B6A797B2}" type="slidenum">
              <a:rPr lang="en-GB" sz="1200"/>
              <a:pPr algn="r"/>
              <a:t>50</a:t>
            </a:fld>
            <a:endParaRPr lang="en-GB" sz="1200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95E4D2DA-8D46-4D44-A09B-BC8C0CCFF2FA}" type="slidenum">
              <a:rPr lang="en-GB" sz="1200"/>
              <a:pPr algn="r"/>
              <a:t>52</a:t>
            </a:fld>
            <a:endParaRPr lang="en-GB" sz="120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52B61575-57F9-4BDF-9FDE-50E8614B484E}" type="slidenum">
              <a:rPr lang="en-GB" sz="1200"/>
              <a:pPr algn="r"/>
              <a:t>12</a:t>
            </a:fld>
            <a:endParaRPr lang="en-GB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4B04FCC-DB93-49A5-B850-B5AA7A7CC456}" type="slidenum">
              <a:rPr lang="en-GB" sz="1200"/>
              <a:pPr algn="r"/>
              <a:t>53</a:t>
            </a:fld>
            <a:endParaRPr lang="en-GB" sz="1200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700637B-CB86-490D-8655-71E271FAAE19}" type="slidenum">
              <a:rPr lang="en-GB" sz="1200"/>
              <a:pPr algn="r"/>
              <a:t>56</a:t>
            </a:fld>
            <a:endParaRPr lang="en-GB" sz="12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700637B-CB86-490D-8655-71E271FAAE19}" type="slidenum">
              <a:rPr lang="en-GB" sz="1200"/>
              <a:pPr algn="r"/>
              <a:t>57</a:t>
            </a:fld>
            <a:endParaRPr lang="en-GB" sz="12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034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700637B-CB86-490D-8655-71E271FAAE19}" type="slidenum">
              <a:rPr lang="en-GB" sz="1200"/>
              <a:pPr algn="r"/>
              <a:t>58</a:t>
            </a:fld>
            <a:endParaRPr lang="en-GB" sz="12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700637B-CB86-490D-8655-71E271FAAE19}" type="slidenum">
              <a:rPr lang="en-GB" sz="1200"/>
              <a:pPr algn="r"/>
              <a:t>59</a:t>
            </a:fld>
            <a:endParaRPr lang="en-GB" sz="1200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52B61575-57F9-4BDF-9FDE-50E8614B484E}" type="slidenum">
              <a:rPr lang="en-GB" sz="1200"/>
              <a:pPr algn="r"/>
              <a:t>13</a:t>
            </a:fld>
            <a:endParaRPr lang="en-GB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4332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8B20F361-68CD-442A-BD31-137A89BE4CD6}" type="slidenum">
              <a:rPr lang="en-GB" sz="1200"/>
              <a:pPr algn="r"/>
              <a:t>14</a:t>
            </a:fld>
            <a:endParaRPr lang="en-GB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510C4BF9-557A-4387-B74D-55EE74223E38}" type="slidenum">
              <a:rPr lang="en-GB" sz="1200"/>
              <a:pPr algn="r"/>
              <a:t>15</a:t>
            </a:fld>
            <a:endParaRPr lang="en-GB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D8B17A7B-C97D-4EDA-BD0C-BCE77ECB709A}" type="slidenum">
              <a:rPr lang="en-GB" sz="1200"/>
              <a:pPr algn="r"/>
              <a:t>16</a:t>
            </a:fld>
            <a:endParaRPr lang="en-GB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/>
            <a:fld id="{3C641881-FF06-4D71-9FBA-8CC41C89097C}" type="slidenum">
              <a:rPr lang="en-GB" sz="1200"/>
              <a:pPr algn="r"/>
              <a:t>17</a:t>
            </a:fld>
            <a:endParaRPr lang="en-GB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2" descr="I:\D94\DATA\Corporate Marketing\Brand Development\Master Brand Assets\Master Logo+River Lockups\UEL BRANDING DEVICE CITE 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14808" y="3428844"/>
            <a:ext cx="15716984" cy="392924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8200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93D87-CF50-4A05-85B8-B958C83E0E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6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448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654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1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923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395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33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222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542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88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13836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4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4" name="Picture 3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ite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cite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47051" y="5753593"/>
            <a:ext cx="2696949" cy="1104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6" r:id="rId9"/>
    <p:sldLayoutId id="2147483734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browsersupport.asp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5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.xml"/><Relationship Id="rId5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.xml"/><Relationship Id="rId6" Type="http://schemas.openxmlformats.org/officeDocument/2006/relationships/hyperlink" Target="https://www.w3schools.com/CSSref/css3_pr_transition-timing-function.asp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37.xml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.xml"/><Relationship Id="rId4" Type="http://schemas.openxmlformats.org/officeDocument/2006/relationships/image" Target="../media/image67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40.xml"/><Relationship Id="rId5" Type="http://schemas.openxmlformats.org/officeDocument/2006/relationships/image" Target="../media/image70.png"/><Relationship Id="rId4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5" Type="http://schemas.openxmlformats.org/officeDocument/2006/relationships/image" Target="../media/image75.png"/><Relationship Id="rId4" Type="http://schemas.openxmlformats.org/officeDocument/2006/relationships/hyperlink" Target="http://www.w3schools.com/cssref/css3_browsersupport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09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Lesson 7 CN4003: 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Advance CSS 3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US" sz="4457" b="1" spc="-48" dirty="0">
              <a:solidFill>
                <a:srgbClr val="00CCCC"/>
              </a:solidFill>
              <a:latin typeface="Founders Grotesk Cond Bold"/>
              <a:cs typeface="Founders Grotesk Cond Bold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A15C82-80A4-4914-BD87-FC14105E0D0A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46161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Dr. Fadi Safieddine copyright 2021</a:t>
            </a:r>
          </a:p>
        </p:txBody>
      </p:sp>
    </p:spTree>
    <p:extLst>
      <p:ext uri="{BB962C8B-B14F-4D97-AF65-F5344CB8AC3E}">
        <p14:creationId xmlns:p14="http://schemas.microsoft.com/office/powerpoint/2010/main" val="3213002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CSS3 Borders</a:t>
            </a:r>
            <a:endParaRPr lang="en-GB" sz="3200" b="1" dirty="0">
              <a:latin typeface="+mn-lt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2: </a:t>
            </a:r>
            <a:r>
              <a:rPr lang="en-GB" dirty="0"/>
              <a:t>Border </a:t>
            </a:r>
            <a:r>
              <a:rPr lang="en-GB" dirty="0" err="1"/>
              <a:t>color</a:t>
            </a:r>
            <a:r>
              <a:rPr lang="en-GB" dirty="0"/>
              <a:t>	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073" y="1993900"/>
            <a:ext cx="7071342" cy="179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 l="12367" t="34250" r="56088" b="54922"/>
          <a:stretch>
            <a:fillRect/>
          </a:stretch>
        </p:blipFill>
        <p:spPr bwMode="auto">
          <a:xfrm>
            <a:off x="1554451" y="4634877"/>
            <a:ext cx="7089515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7.1: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Add Embedded CSS to style your paragraphs with borders as shown in example 1 or 2.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61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664D7-42C8-4D37-B582-E3E01D07946C}"/>
              </a:ext>
            </a:extLst>
          </p:cNvPr>
          <p:cNvSpPr txBox="1"/>
          <p:nvPr/>
        </p:nvSpPr>
        <p:spPr>
          <a:xfrm>
            <a:off x="6444208" y="1164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98772" y="141056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3: </a:t>
            </a:r>
            <a:r>
              <a:rPr lang="en-GB" dirty="0"/>
              <a:t>Border size	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 l="12448" t="45891" r="57666" b="40328"/>
          <a:stretch>
            <a:fillRect/>
          </a:stretch>
        </p:blipFill>
        <p:spPr bwMode="auto">
          <a:xfrm>
            <a:off x="1597444" y="4509120"/>
            <a:ext cx="722137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/>
          <a:srcRect l="14861" t="48031" r="53874" b="37203"/>
          <a:stretch>
            <a:fillRect/>
          </a:stretch>
        </p:blipFill>
        <p:spPr bwMode="auto">
          <a:xfrm>
            <a:off x="395536" y="2060848"/>
            <a:ext cx="7593496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1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49774" y="153402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4: Radius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l="14943" t="33094" r="50472" b="49188"/>
          <a:stretch>
            <a:fillRect/>
          </a:stretch>
        </p:blipFill>
        <p:spPr bwMode="auto">
          <a:xfrm>
            <a:off x="176372" y="2129291"/>
            <a:ext cx="8499985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 l="15525" t="45079" r="53874" b="43109"/>
          <a:stretch>
            <a:fillRect/>
          </a:stretch>
        </p:blipFill>
        <p:spPr bwMode="auto">
          <a:xfrm>
            <a:off x="2050909" y="5075893"/>
            <a:ext cx="6635891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83391" y="151413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5: Hemisphere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2060848"/>
            <a:ext cx="6861506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 t="55797" r="7143" b="27970"/>
          <a:stretch>
            <a:fillRect/>
          </a:stretch>
        </p:blipFill>
        <p:spPr bwMode="auto">
          <a:xfrm>
            <a:off x="2627784" y="5166677"/>
            <a:ext cx="6129297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414366" y="1495155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6: Advanced Hemisphere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108448"/>
            <a:ext cx="4967287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 cstate="print"/>
          <a:srcRect t="70288" r="4002" b="14639"/>
          <a:stretch>
            <a:fillRect/>
          </a:stretch>
        </p:blipFill>
        <p:spPr bwMode="auto">
          <a:xfrm>
            <a:off x="899592" y="4437112"/>
            <a:ext cx="7134331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387726" y="152100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7: Round Rectangle borders	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 l="4673" t="44848" r="7910" b="31970"/>
          <a:stretch>
            <a:fillRect/>
          </a:stretch>
        </p:blipFill>
        <p:spPr bwMode="auto">
          <a:xfrm>
            <a:off x="899592" y="2132856"/>
            <a:ext cx="4536504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 cstate="print"/>
          <a:srcRect t="36086" r="5429" b="46522"/>
          <a:stretch>
            <a:fillRect/>
          </a:stretch>
        </p:blipFill>
        <p:spPr bwMode="auto">
          <a:xfrm>
            <a:off x="1331640" y="4221088"/>
            <a:ext cx="6355952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8: Advance Round Rectangle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/>
          <a:srcRect l="9713" t="66970" r="1252" b="11136"/>
          <a:stretch>
            <a:fillRect/>
          </a:stretch>
        </p:blipFill>
        <p:spPr bwMode="auto">
          <a:xfrm>
            <a:off x="683567" y="2204864"/>
            <a:ext cx="6989011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 cstate="print"/>
          <a:srcRect t="50000" r="3715" b="31448"/>
          <a:stretch>
            <a:fillRect/>
          </a:stretch>
        </p:blipFill>
        <p:spPr bwMode="auto">
          <a:xfrm>
            <a:off x="1939413" y="4913784"/>
            <a:ext cx="6825057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9: Bullet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 cstate="print"/>
          <a:srcRect l="9530" t="57727" r="9529" b="20379"/>
          <a:stretch>
            <a:fillRect/>
          </a:stretch>
        </p:blipFill>
        <p:spPr bwMode="auto">
          <a:xfrm>
            <a:off x="611560" y="2060848"/>
            <a:ext cx="6989012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 cstate="print"/>
          <a:srcRect t="65073" r="7143" b="17534"/>
          <a:stretch>
            <a:fillRect/>
          </a:stretch>
        </p:blipFill>
        <p:spPr bwMode="auto">
          <a:xfrm>
            <a:off x="3347864" y="4890812"/>
            <a:ext cx="520061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b="1" dirty="0">
                <a:latin typeface="+mn-lt"/>
              </a:rPr>
              <a:t>Lecture Content:</a:t>
            </a:r>
            <a:endParaRPr lang="en-GB" sz="3600" b="1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9600" indent="-609600">
              <a:buFont typeface="Wingdings" pitchFamily="2" charset="2"/>
              <a:buChar char="q"/>
            </a:pPr>
            <a:r>
              <a:rPr lang="en-US" sz="2800" b="1" dirty="0"/>
              <a:t>What is CSS3?</a:t>
            </a:r>
          </a:p>
          <a:p>
            <a:pPr marL="609600" indent="-609600">
              <a:buFont typeface="Wingdings" pitchFamily="2" charset="2"/>
              <a:buChar char="q"/>
            </a:pPr>
            <a:r>
              <a:rPr lang="en-US" sz="2800" b="1" dirty="0"/>
              <a:t>CSS features: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Using  Borders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Adding Text Effects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Changing Fonts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Creating 2D Transformations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Creating 3D Transformations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Adding page Transitions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Adding simple Animations</a:t>
            </a:r>
          </a:p>
          <a:p>
            <a:pPr marL="1009650" lvl="1" indent="-609600">
              <a:buFont typeface="Wingdings" pitchFamily="2" charset="2"/>
              <a:buChar char="q"/>
            </a:pPr>
            <a:r>
              <a:rPr lang="en-US" sz="2000" b="1" dirty="0"/>
              <a:t>Other selectors</a:t>
            </a:r>
            <a:endParaRPr lang="en-GB" sz="2000" b="1" dirty="0"/>
          </a:p>
        </p:txBody>
      </p:sp>
      <p:pic>
        <p:nvPicPr>
          <p:cNvPr id="4" name="Picture 3" descr="CSS3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1196752"/>
            <a:ext cx="2201020" cy="3087458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23731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10: 3D like border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 cstate="print"/>
          <a:srcRect l="11148" t="55152" r="6292" b="22954"/>
          <a:stretch>
            <a:fillRect/>
          </a:stretch>
        </p:blipFill>
        <p:spPr bwMode="auto">
          <a:xfrm>
            <a:off x="467543" y="2060847"/>
            <a:ext cx="6744255" cy="22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 cstate="print"/>
          <a:srcRect t="62754" r="7429" b="15215"/>
          <a:stretch>
            <a:fillRect/>
          </a:stretch>
        </p:blipFill>
        <p:spPr bwMode="auto">
          <a:xfrm>
            <a:off x="3239355" y="4639146"/>
            <a:ext cx="5525667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25946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11: Leaf like design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 cstate="print"/>
          <a:srcRect l="9713" t="55152" r="9346" b="20378"/>
          <a:stretch>
            <a:fillRect/>
          </a:stretch>
        </p:blipFill>
        <p:spPr bwMode="auto">
          <a:xfrm>
            <a:off x="611560" y="2132856"/>
            <a:ext cx="5874336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 cstate="print"/>
          <a:srcRect l="2001" t="81306" r="7143" b="1301"/>
          <a:stretch>
            <a:fillRect/>
          </a:stretch>
        </p:blipFill>
        <p:spPr bwMode="auto">
          <a:xfrm>
            <a:off x="2412744" y="4985792"/>
            <a:ext cx="6615135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4954" y="3051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Borders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25946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</a:t>
            </a:r>
            <a:r>
              <a:rPr lang="en-GB" dirty="0" err="1"/>
              <a:t>Moodle</a:t>
            </a:r>
            <a:r>
              <a:rPr lang="en-GB" dirty="0"/>
              <a:t> supporting folder for this week you will find all the codes demonstrated in this practice.</a:t>
            </a:r>
          </a:p>
          <a:p>
            <a:r>
              <a:rPr lang="en-GB" b="1" dirty="0"/>
              <a:t>File name: </a:t>
            </a:r>
            <a:r>
              <a:rPr lang="en-GB" dirty="0"/>
              <a:t>CSSborders.html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2060848"/>
            <a:ext cx="2885495" cy="426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2348880"/>
            <a:ext cx="527971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7.2: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Add Embedded CSS to style your paragraph with any of the designs listed from 3 to 11. You only need to demonstrate one of them. </a:t>
            </a:r>
          </a:p>
        </p:txBody>
      </p:sp>
    </p:spTree>
    <p:extLst>
      <p:ext uri="{BB962C8B-B14F-4D97-AF65-F5344CB8AC3E}">
        <p14:creationId xmlns:p14="http://schemas.microsoft.com/office/powerpoint/2010/main" val="3545859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+mn-lt"/>
              </a:rPr>
              <a:t>CSS3 Text special effects: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0575B-FF28-4783-957E-273A09B315BA}"/>
              </a:ext>
            </a:extLst>
          </p:cNvPr>
          <p:cNvSpPr txBox="1"/>
          <p:nvPr/>
        </p:nvSpPr>
        <p:spPr>
          <a:xfrm>
            <a:off x="6444208" y="1164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50800" algn="tl" rotWithShape="0">
                    <a:srgbClr val="000000"/>
                  </a:outerShdw>
                </a:effectLst>
                <a:latin typeface="+mn-lt"/>
              </a:rPr>
              <a:t>CSS3 Text special effects:</a:t>
            </a:r>
            <a:endParaRPr lang="en-GB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50800" algn="tl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539552" y="1765265"/>
            <a:ext cx="82846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dirty="0"/>
              <a:t>CSS3 allows designers to create variety of very interesting effects. </a:t>
            </a:r>
          </a:p>
          <a:p>
            <a:r>
              <a:rPr lang="en-GB" sz="2000" dirty="0"/>
              <a:t>Because these are generated by the browser they would not take extra </a:t>
            </a:r>
          </a:p>
          <a:p>
            <a:r>
              <a:rPr lang="en-GB" sz="2000" dirty="0"/>
              <a:t>space on the page like images would.</a:t>
            </a:r>
          </a:p>
        </p:txBody>
      </p:sp>
      <p:pic>
        <p:nvPicPr>
          <p:cNvPr id="1873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84984"/>
            <a:ext cx="8256437" cy="1944216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26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CCCC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CSS3 Text special effects:</a:t>
            </a:r>
            <a:endParaRPr kumimoji="0" lang="en-GB" sz="36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CCCC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27584" y="1628800"/>
            <a:ext cx="6984776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Syntax:</a:t>
            </a:r>
          </a:p>
          <a:p>
            <a:endParaRPr lang="en-GB" dirty="0"/>
          </a:p>
          <a:p>
            <a:r>
              <a:rPr lang="en-GB" sz="2000" b="1" dirty="0">
                <a:solidFill>
                  <a:srgbClr val="0070C0"/>
                </a:solidFill>
              </a:rPr>
              <a:t>Text-shadow</a:t>
            </a:r>
            <a:r>
              <a:rPr lang="en-GB" sz="2000" b="1" dirty="0">
                <a:solidFill>
                  <a:srgbClr val="0070C0"/>
                </a:solidFill>
                <a:sym typeface="Wingdings" pitchFamily="2" charset="2"/>
              </a:rPr>
              <a:t>: (x-offset) (y-offset) (blur-radius) (</a:t>
            </a:r>
            <a:r>
              <a:rPr lang="en-GB" sz="2000" b="1" dirty="0" err="1">
                <a:solidFill>
                  <a:srgbClr val="0070C0"/>
                </a:solidFill>
                <a:sym typeface="Wingdings" pitchFamily="2" charset="2"/>
              </a:rPr>
              <a:t>color</a:t>
            </a:r>
            <a:r>
              <a:rPr lang="en-GB" sz="2000" b="1" dirty="0">
                <a:solidFill>
                  <a:srgbClr val="0070C0"/>
                </a:solidFill>
                <a:sym typeface="Wingdings" pitchFamily="2" charset="2"/>
              </a:rPr>
              <a:t>)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b="1" dirty="0">
                <a:solidFill>
                  <a:srgbClr val="0070C0"/>
                </a:solidFill>
                <a:sym typeface="Wingdings" pitchFamily="2" charset="2"/>
              </a:rPr>
              <a:t>X-Offset: </a:t>
            </a:r>
            <a:r>
              <a:rPr lang="en-GB" dirty="0">
                <a:solidFill>
                  <a:srgbClr val="485E2A"/>
                </a:solidFill>
                <a:sym typeface="Wingdings" pitchFamily="2" charset="2"/>
              </a:rPr>
              <a:t>To position the shadow along the x-axis.</a:t>
            </a:r>
          </a:p>
          <a:p>
            <a:r>
              <a:rPr lang="en-GB" b="1" dirty="0">
                <a:solidFill>
                  <a:srgbClr val="0070C0"/>
                </a:solidFill>
                <a:sym typeface="Wingdings" pitchFamily="2" charset="2"/>
              </a:rPr>
              <a:t>Y-Offset: </a:t>
            </a:r>
            <a:r>
              <a:rPr lang="en-GB" dirty="0">
                <a:solidFill>
                  <a:srgbClr val="485E2A"/>
                </a:solidFill>
                <a:sym typeface="Wingdings" pitchFamily="2" charset="2"/>
              </a:rPr>
              <a:t>To position the shadow along the y-axis.</a:t>
            </a:r>
          </a:p>
          <a:p>
            <a:r>
              <a:rPr lang="en-GB" b="1" dirty="0">
                <a:solidFill>
                  <a:srgbClr val="0070C0"/>
                </a:solidFill>
                <a:sym typeface="Wingdings" pitchFamily="2" charset="2"/>
              </a:rPr>
              <a:t>Blur-radius: </a:t>
            </a:r>
            <a:r>
              <a:rPr lang="en-GB" dirty="0">
                <a:solidFill>
                  <a:srgbClr val="485E2A"/>
                </a:solidFill>
                <a:sym typeface="Wingdings" pitchFamily="2" charset="2"/>
              </a:rPr>
              <a:t>To set the amount of blur where 0 is solid, 100 is so blurred it is invisible.</a:t>
            </a:r>
          </a:p>
          <a:p>
            <a:r>
              <a:rPr lang="en-GB" b="1" dirty="0" err="1">
                <a:solidFill>
                  <a:srgbClr val="0070C0"/>
                </a:solidFill>
                <a:sym typeface="Wingdings" pitchFamily="2" charset="2"/>
              </a:rPr>
              <a:t>Color</a:t>
            </a:r>
            <a:r>
              <a:rPr lang="en-GB" b="1" dirty="0">
                <a:solidFill>
                  <a:srgbClr val="0070C0"/>
                </a:solidFill>
                <a:sym typeface="Wingdings" pitchFamily="2" charset="2"/>
              </a:rPr>
              <a:t>: </a:t>
            </a:r>
            <a:r>
              <a:rPr lang="en-GB" dirty="0">
                <a:solidFill>
                  <a:srgbClr val="485E2A"/>
                </a:solidFill>
                <a:sym typeface="Wingdings" pitchFamily="2" charset="2"/>
              </a:rPr>
              <a:t>To set the </a:t>
            </a:r>
            <a:r>
              <a:rPr lang="en-GB" dirty="0" err="1">
                <a:solidFill>
                  <a:srgbClr val="485E2A"/>
                </a:solidFill>
                <a:sym typeface="Wingdings" pitchFamily="2" charset="2"/>
              </a:rPr>
              <a:t>color</a:t>
            </a:r>
            <a:r>
              <a:rPr lang="en-GB" dirty="0">
                <a:solidFill>
                  <a:srgbClr val="485E2A"/>
                </a:solidFill>
                <a:sym typeface="Wingdings" pitchFamily="2" charset="2"/>
              </a:rPr>
              <a:t> of the shadow.</a:t>
            </a:r>
          </a:p>
          <a:p>
            <a:endParaRPr lang="en-GB" dirty="0">
              <a:solidFill>
                <a:srgbClr val="485E2A"/>
              </a:solidFill>
              <a:sym typeface="Wingdings" pitchFamily="2" charset="2"/>
            </a:endParaRPr>
          </a:p>
          <a:p>
            <a:endParaRPr lang="en-GB" dirty="0">
              <a:solidFill>
                <a:srgbClr val="485E2A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rgbClr val="000000"/>
                </a:solidFill>
                <a:sym typeface="Wingdings" pitchFamily="2" charset="2"/>
              </a:rPr>
              <a:t>Lets see next examples of how they work.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CCCC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CSS3 Text special effects:</a:t>
            </a:r>
            <a:endParaRPr kumimoji="0" lang="en-GB" sz="36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CCCC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39552" y="1484784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Style 1: Single Shadow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/>
          <a:srcRect l="6585" t="33026" r="52832" b="48694"/>
          <a:stretch>
            <a:fillRect/>
          </a:stretch>
        </p:blipFill>
        <p:spPr bwMode="auto">
          <a:xfrm>
            <a:off x="251520" y="2209713"/>
            <a:ext cx="6635022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 cstate="print"/>
          <a:srcRect l="1979" t="44203" r="8839" b="29129"/>
          <a:stretch>
            <a:fillRect/>
          </a:stretch>
        </p:blipFill>
        <p:spPr bwMode="auto">
          <a:xfrm>
            <a:off x="4355976" y="4696413"/>
            <a:ext cx="4680520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040C38-2A44-43A3-AFE0-FD921BB1C3C4}"/>
              </a:ext>
            </a:extLst>
          </p:cNvPr>
          <p:cNvSpPr/>
          <p:nvPr/>
        </p:nvSpPr>
        <p:spPr>
          <a:xfrm>
            <a:off x="3222782" y="4023061"/>
            <a:ext cx="3663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(x-offset) (y-offset) (blur-radius) (</a:t>
            </a:r>
            <a:r>
              <a:rPr lang="en-GB" sz="1600" dirty="0" err="1"/>
              <a:t>color</a:t>
            </a:r>
            <a:r>
              <a:rPr lang="en-GB" sz="1600" dirty="0"/>
              <a:t>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CCCC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CSS3 Text special effects:</a:t>
            </a:r>
            <a:endParaRPr kumimoji="0" lang="en-GB" sz="36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CCCC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l="6585" t="30415" r="23936" b="14345"/>
          <a:stretch>
            <a:fillRect/>
          </a:stretch>
        </p:blipFill>
        <p:spPr bwMode="auto">
          <a:xfrm>
            <a:off x="539552" y="1988840"/>
            <a:ext cx="6264697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 cstate="print"/>
          <a:srcRect l="1979" t="16375" r="4723" b="55797"/>
          <a:stretch>
            <a:fillRect/>
          </a:stretch>
        </p:blipFill>
        <p:spPr bwMode="auto">
          <a:xfrm>
            <a:off x="3419872" y="4628158"/>
            <a:ext cx="4896544" cy="172819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39552" y="1484784"/>
            <a:ext cx="26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Style 2: Triple Shadow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E4904-6709-4990-A7D6-0F8F7BBA049E}"/>
              </a:ext>
            </a:extLst>
          </p:cNvPr>
          <p:cNvSpPr/>
          <p:nvPr/>
        </p:nvSpPr>
        <p:spPr>
          <a:xfrm>
            <a:off x="1873621" y="3445314"/>
            <a:ext cx="3207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(x-offset) (y-offset) (blur-radius) (</a:t>
            </a:r>
            <a:r>
              <a:rPr lang="en-GB" sz="1400" dirty="0" err="1"/>
              <a:t>color</a:t>
            </a:r>
            <a:r>
              <a:rPr lang="en-GB" sz="1400" dirty="0"/>
              <a:t>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CCCC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CSS3 Text special effects:</a:t>
            </a:r>
            <a:endParaRPr kumimoji="0" lang="en-GB" sz="36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CCCC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39552" y="1484784"/>
            <a:ext cx="351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Style 3: Text Glow (neon style)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 cstate="print"/>
          <a:srcRect l="9046" t="43220" r="41145" b="36011"/>
          <a:stretch>
            <a:fillRect/>
          </a:stretch>
        </p:blipFill>
        <p:spPr bwMode="auto">
          <a:xfrm>
            <a:off x="467544" y="2132856"/>
            <a:ext cx="421246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6" cstate="print"/>
          <a:srcRect l="1979" t="70871" r="3351" b="2461"/>
          <a:stretch>
            <a:fillRect/>
          </a:stretch>
        </p:blipFill>
        <p:spPr bwMode="auto">
          <a:xfrm>
            <a:off x="971600" y="4293096"/>
            <a:ext cx="6048672" cy="201622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1AB1BE-DC12-4699-AA59-189184C997CC}"/>
              </a:ext>
            </a:extLst>
          </p:cNvPr>
          <p:cNvSpPr/>
          <p:nvPr/>
        </p:nvSpPr>
        <p:spPr>
          <a:xfrm>
            <a:off x="2006874" y="3743454"/>
            <a:ext cx="25651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(x-offset) (y-offset) (blur-radius) (</a:t>
            </a:r>
            <a:r>
              <a:rPr lang="en-GB" sz="1100" dirty="0" err="1"/>
              <a:t>color</a:t>
            </a:r>
            <a:r>
              <a:rPr lang="en-GB" sz="1100" dirty="0"/>
              <a:t>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CSS3?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Early drafts started as early as 1999.</a:t>
            </a:r>
          </a:p>
          <a:p>
            <a:r>
              <a:rPr lang="en-GB" sz="2400" dirty="0"/>
              <a:t>Is based on modules (rather than single file support as was the case for CSS).</a:t>
            </a:r>
          </a:p>
          <a:p>
            <a:r>
              <a:rPr lang="en-GB" sz="2400" dirty="0"/>
              <a:t>Not all browsers support all its modules yet. </a:t>
            </a:r>
            <a:r>
              <a:rPr lang="en-GB" sz="1100" dirty="0"/>
              <a:t>(</a:t>
            </a:r>
            <a:r>
              <a:rPr lang="en-GB" sz="1100" dirty="0">
                <a:hlinkClick r:id="rId3"/>
              </a:rPr>
              <a:t>http://www.w3schools.com/cssref/css3_browsersupport.asp</a:t>
            </a:r>
            <a:r>
              <a:rPr lang="en-GB" sz="1100" dirty="0"/>
              <a:t>)</a:t>
            </a:r>
          </a:p>
          <a:p>
            <a:r>
              <a:rPr lang="en-GB" sz="2400" dirty="0"/>
              <a:t>Some browsers require special prefix to get their code working.</a:t>
            </a:r>
          </a:p>
          <a:p>
            <a:pPr lvl="1"/>
            <a:r>
              <a:rPr lang="en-GB" sz="2000" dirty="0"/>
              <a:t>So sometimes you need to write the same code five times to make it work for most popular browsers</a:t>
            </a:r>
          </a:p>
          <a:p>
            <a:pPr lvl="1"/>
            <a:r>
              <a:rPr lang="en-GB" sz="2000" dirty="0"/>
              <a:t>Some of the prefix still in use: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16" y="5635491"/>
            <a:ext cx="9145016" cy="47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regularlyexpressed.com/wp-content/uploads/2010/12/web-browser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7148" y="139452"/>
            <a:ext cx="1273324" cy="1273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r>
              <a:rPr lang="en-GB" sz="2000" dirty="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CCCC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CSS3 Text special effects:</a:t>
            </a:r>
            <a:endParaRPr kumimoji="0" lang="en-GB" sz="36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CCCC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88640"/>
            <a:ext cx="1014998" cy="13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7544" y="13314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Style 4: Outset Style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 cstate="print"/>
          <a:srcRect l="12402" t="46335" r="29858" b="29781"/>
          <a:stretch>
            <a:fillRect/>
          </a:stretch>
        </p:blipFill>
        <p:spPr bwMode="auto">
          <a:xfrm>
            <a:off x="755576" y="1916832"/>
            <a:ext cx="4577204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6" cstate="print"/>
          <a:srcRect l="1372" t="74349" r="7467" b="2461"/>
          <a:stretch>
            <a:fillRect/>
          </a:stretch>
        </p:blipFill>
        <p:spPr bwMode="auto">
          <a:xfrm>
            <a:off x="2051720" y="4509120"/>
            <a:ext cx="6219690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7.3: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Create a special effect font for your web page title base on any of the examples explained earlier. </a:t>
            </a:r>
          </a:p>
        </p:txBody>
      </p:sp>
    </p:spTree>
    <p:extLst>
      <p:ext uri="{BB962C8B-B14F-4D97-AF65-F5344CB8AC3E}">
        <p14:creationId xmlns:p14="http://schemas.microsoft.com/office/powerpoint/2010/main" val="3408594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CCCC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j-ea"/>
                <a:cs typeface="+mj-cs"/>
              </a:rPr>
              <a:t>CSS3 BOX shadows</a:t>
            </a:r>
            <a:endParaRPr kumimoji="0" lang="en-GB" sz="32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CCCC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5434" y="1"/>
            <a:ext cx="109889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988A5-443B-4B6F-8E79-F2E779355356}"/>
              </a:ext>
            </a:extLst>
          </p:cNvPr>
          <p:cNvSpPr txBox="1"/>
          <p:nvPr/>
        </p:nvSpPr>
        <p:spPr>
          <a:xfrm>
            <a:off x="6444208" y="1164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CCCC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j-ea"/>
                <a:cs typeface="+mj-cs"/>
              </a:rPr>
              <a:t>CSS3 BOX shadows</a:t>
            </a:r>
            <a:endParaRPr kumimoji="0" lang="en-GB" sz="32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CCCC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5434" y="1"/>
            <a:ext cx="109889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7544" y="1265282"/>
            <a:ext cx="820891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Box Shadows effect uses CSS Shadow Property. We have two types:</a:t>
            </a:r>
          </a:p>
          <a:p>
            <a:endParaRPr lang="en-GB" dirty="0"/>
          </a:p>
          <a:p>
            <a:r>
              <a:rPr lang="en-GB" b="1" dirty="0"/>
              <a:t>1-</a:t>
            </a:r>
            <a:r>
              <a:rPr lang="en-GB" dirty="0"/>
              <a:t> CSS Shadow property on the outer side of the div.</a:t>
            </a:r>
          </a:p>
          <a:p>
            <a:r>
              <a:rPr lang="en-GB" b="1" dirty="0"/>
              <a:t>2- </a:t>
            </a:r>
            <a:r>
              <a:rPr lang="en-GB" dirty="0"/>
              <a:t>CSS Shadow property on the inner side of the div.</a:t>
            </a:r>
          </a:p>
          <a:p>
            <a:endParaRPr lang="en-GB" dirty="0"/>
          </a:p>
          <a:p>
            <a:r>
              <a:rPr lang="en-GB" dirty="0"/>
              <a:t>This property works on all browsers although some a ‘prefix’ needed.</a:t>
            </a:r>
          </a:p>
          <a:p>
            <a:r>
              <a:rPr lang="en-GB" dirty="0"/>
              <a:t>		</a:t>
            </a:r>
            <a:r>
              <a:rPr lang="en-GB" b="1" dirty="0">
                <a:solidFill>
                  <a:srgbClr val="0070C0"/>
                </a:solidFill>
              </a:rPr>
              <a:t>box-shadow: </a:t>
            </a:r>
            <a:r>
              <a:rPr lang="en-GB" i="1" dirty="0">
                <a:solidFill>
                  <a:srgbClr val="0070C0"/>
                </a:solidFill>
              </a:rPr>
              <a:t>X-shadow Y-shadow blur spread </a:t>
            </a:r>
            <a:r>
              <a:rPr lang="en-GB" i="1" dirty="0" err="1">
                <a:solidFill>
                  <a:srgbClr val="0070C0"/>
                </a:solidFill>
              </a:rPr>
              <a:t>color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 l="8472" t="27803" r="45281" b="25192"/>
          <a:stretch>
            <a:fillRect/>
          </a:stretch>
        </p:blipFill>
        <p:spPr bwMode="auto">
          <a:xfrm>
            <a:off x="179512" y="3531499"/>
            <a:ext cx="4032448" cy="296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 l="1979" t="12896" r="3351" b="45362"/>
          <a:stretch>
            <a:fillRect/>
          </a:stretch>
        </p:blipFill>
        <p:spPr bwMode="auto">
          <a:xfrm>
            <a:off x="4711059" y="3826604"/>
            <a:ext cx="4248472" cy="221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547664" y="6043198"/>
            <a:ext cx="576064" cy="2160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4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4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5434" y="1"/>
            <a:ext cx="109889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 l="7529" t="26498" r="48113" b="22581"/>
          <a:stretch>
            <a:fillRect/>
          </a:stretch>
        </p:blipFill>
        <p:spPr bwMode="auto">
          <a:xfrm>
            <a:off x="349668" y="980728"/>
            <a:ext cx="3818270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 l="3287" t="34784" r="6323" b="22314"/>
          <a:stretch>
            <a:fillRect/>
          </a:stretch>
        </p:blipFill>
        <p:spPr bwMode="auto">
          <a:xfrm>
            <a:off x="4150301" y="2996952"/>
            <a:ext cx="4993699" cy="3359398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38EDB70-9718-4FC0-8B6F-4848A2F8574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CCCC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j-ea"/>
                <a:cs typeface="+mj-cs"/>
              </a:rPr>
              <a:t>CSS3 BOX shadows</a:t>
            </a:r>
            <a:endParaRPr kumimoji="0" lang="en-GB" sz="32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CCCC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5434" y="1"/>
            <a:ext cx="109889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 cstate="print"/>
          <a:srcRect l="8494" t="27419" r="46203" b="22965"/>
          <a:stretch>
            <a:fillRect/>
          </a:stretch>
        </p:blipFill>
        <p:spPr bwMode="auto">
          <a:xfrm>
            <a:off x="467544" y="1268759"/>
            <a:ext cx="3744416" cy="2964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 l="2340" t="48841" r="5627" b="7099"/>
          <a:stretch>
            <a:fillRect/>
          </a:stretch>
        </p:blipFill>
        <p:spPr bwMode="auto">
          <a:xfrm>
            <a:off x="4355976" y="2420888"/>
            <a:ext cx="4032448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C81E552-3D4B-4B9B-B846-9D603C2D22D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CCCC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j-ea"/>
                <a:cs typeface="+mj-cs"/>
              </a:rPr>
              <a:t>CSS3 BOX shadows</a:t>
            </a:r>
            <a:endParaRPr kumimoji="0" lang="en-GB" sz="32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CCCC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5434" y="1"/>
            <a:ext cx="1098898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 cstate="print"/>
          <a:srcRect l="8472" t="26498" r="47169" b="22581"/>
          <a:stretch>
            <a:fillRect/>
          </a:stretch>
        </p:blipFill>
        <p:spPr bwMode="auto">
          <a:xfrm>
            <a:off x="349668" y="1052736"/>
            <a:ext cx="3916312" cy="324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6" cstate="print"/>
          <a:srcRect l="2340" t="54638" r="7270" b="2461"/>
          <a:stretch>
            <a:fillRect/>
          </a:stretch>
        </p:blipFill>
        <p:spPr bwMode="auto">
          <a:xfrm>
            <a:off x="4357822" y="2836867"/>
            <a:ext cx="4830644" cy="32497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4D3432-D743-4C3A-9941-3B549D14EEB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all" spc="0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CCCC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n-lt"/>
                <a:ea typeface="+mj-ea"/>
                <a:cs typeface="+mj-cs"/>
              </a:rPr>
              <a:t>CSS3 BOX shadows</a:t>
            </a:r>
            <a:endParaRPr kumimoji="0" lang="en-GB" sz="32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CCCC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7.4: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Create a shadow effect font for your first paragraph base on any of the examples explained earlier. </a:t>
            </a:r>
          </a:p>
        </p:txBody>
      </p:sp>
    </p:spTree>
    <p:extLst>
      <p:ext uri="{BB962C8B-B14F-4D97-AF65-F5344CB8AC3E}">
        <p14:creationId xmlns:p14="http://schemas.microsoft.com/office/powerpoint/2010/main" val="2173248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CSS3 Transforms &amp; Transitions</a:t>
            </a:r>
            <a:endParaRPr lang="en-GB" sz="3200" b="1" dirty="0">
              <a:latin typeface="+mn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01C56-C5D5-42D9-9CEB-6AC1E6BBDFF4}"/>
              </a:ext>
            </a:extLst>
          </p:cNvPr>
          <p:cNvSpPr txBox="1"/>
          <p:nvPr/>
        </p:nvSpPr>
        <p:spPr>
          <a:xfrm>
            <a:off x="6444208" y="1164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CSS3 Transforms &amp; Transitions</a:t>
            </a:r>
            <a:endParaRPr lang="en-GB" sz="3200" b="1" dirty="0">
              <a:latin typeface="+mn-lt"/>
            </a:endParaRPr>
          </a:p>
        </p:txBody>
      </p:sp>
      <p:sp>
        <p:nvSpPr>
          <p:cNvPr id="230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2300" b="1" u="sng" dirty="0">
                <a:solidFill>
                  <a:srgbClr val="0066CC"/>
                </a:solidFill>
              </a:rPr>
              <a:t>Transforms</a:t>
            </a:r>
            <a:r>
              <a:rPr lang="en-GB" sz="2300" u="sng" dirty="0">
                <a:solidFill>
                  <a:srgbClr val="0066CC"/>
                </a:solidFill>
              </a:rPr>
              <a:t>: </a:t>
            </a:r>
            <a:r>
              <a:rPr lang="en-GB" sz="2300" dirty="0"/>
              <a:t>Allows you to transform an item on the page to: </a:t>
            </a:r>
            <a:r>
              <a:rPr lang="en-GB" sz="2300" dirty="0">
                <a:solidFill>
                  <a:srgbClr val="0066CC"/>
                </a:solidFill>
              </a:rPr>
              <a:t>rotate, scale, or skew</a:t>
            </a:r>
            <a:r>
              <a:rPr lang="en-GB" sz="2300" dirty="0"/>
              <a:t>. </a:t>
            </a:r>
            <a:endParaRPr lang="en-US" sz="2300" dirty="0"/>
          </a:p>
          <a:p>
            <a:pPr eaLnBrk="1" hangingPunct="1">
              <a:buFontTx/>
              <a:buNone/>
            </a:pPr>
            <a:r>
              <a:rPr lang="en-US" sz="2300" b="1" u="sng" dirty="0">
                <a:solidFill>
                  <a:srgbClr val="0066CC"/>
                </a:solidFill>
              </a:rPr>
              <a:t>Translate: </a:t>
            </a:r>
            <a:r>
              <a:rPr lang="en-GB" sz="2300" dirty="0"/>
              <a:t>Allows you to move elements: </a:t>
            </a:r>
            <a:r>
              <a:rPr lang="en-GB" sz="2300" dirty="0">
                <a:solidFill>
                  <a:srgbClr val="0066CC"/>
                </a:solidFill>
              </a:rPr>
              <a:t>left, right, up, or down</a:t>
            </a:r>
            <a:r>
              <a:rPr lang="en-GB" sz="2300" dirty="0"/>
              <a:t>. </a:t>
            </a:r>
            <a:br>
              <a:rPr lang="en-GB" sz="2300" dirty="0"/>
            </a:br>
            <a:endParaRPr lang="en-GB" sz="2300" dirty="0"/>
          </a:p>
          <a:p>
            <a:pPr>
              <a:buFontTx/>
              <a:buNone/>
            </a:pPr>
            <a:r>
              <a:rPr lang="en-GB" sz="2300" b="1" dirty="0"/>
              <a:t>Important points:</a:t>
            </a:r>
          </a:p>
          <a:p>
            <a:r>
              <a:rPr lang="en-GB" sz="2300" dirty="0"/>
              <a:t>When you employ a translate function, the element moves </a:t>
            </a:r>
            <a:r>
              <a:rPr lang="en-GB" sz="2300" dirty="0">
                <a:solidFill>
                  <a:srgbClr val="0066CC"/>
                </a:solidFill>
              </a:rPr>
              <a:t>without effecting the flow of the document</a:t>
            </a:r>
            <a:r>
              <a:rPr lang="en-GB" sz="2300" dirty="0"/>
              <a:t>.</a:t>
            </a:r>
          </a:p>
          <a:p>
            <a:endParaRPr lang="en-GB" sz="2300" dirty="0"/>
          </a:p>
          <a:p>
            <a:r>
              <a:rPr lang="en-GB" sz="2300" dirty="0"/>
              <a:t>Unlike position: relative, which allows you to position an element either against its current position or against a parent or other ancestor, a </a:t>
            </a:r>
            <a:r>
              <a:rPr lang="en-GB" sz="2300" dirty="0">
                <a:solidFill>
                  <a:srgbClr val="0066CC"/>
                </a:solidFill>
              </a:rPr>
              <a:t>translate element can only be moved relative to its current position</a:t>
            </a:r>
            <a:r>
              <a:rPr lang="en-GB" sz="2300" dirty="0"/>
              <a:t>.</a:t>
            </a:r>
            <a:br>
              <a:rPr lang="en-GB" sz="2300" dirty="0"/>
            </a:br>
            <a:endParaRPr lang="en-GB" sz="2300" dirty="0"/>
          </a:p>
          <a:p>
            <a:r>
              <a:rPr lang="en-GB" sz="2300" dirty="0"/>
              <a:t>The translate(</a:t>
            </a:r>
            <a:r>
              <a:rPr lang="en-GB" sz="2300" dirty="0" err="1"/>
              <a:t>x,y</a:t>
            </a:r>
            <a:r>
              <a:rPr lang="en-GB" sz="2300" dirty="0"/>
              <a:t>) function moves an element by </a:t>
            </a:r>
            <a:r>
              <a:rPr lang="en-GB" sz="2300" dirty="0">
                <a:solidFill>
                  <a:srgbClr val="0066CC"/>
                </a:solidFill>
              </a:rPr>
              <a:t>x-axis, and y-axis</a:t>
            </a:r>
            <a:r>
              <a:rPr lang="en-GB" sz="2300" dirty="0"/>
              <a:t>.</a:t>
            </a: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8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0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0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B472-5561-44E2-BD4F-BFD77904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9C2D7-FA21-4376-BAA9-9E20CC8E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go through few basic geometry in order to know how to program.</a:t>
            </a:r>
          </a:p>
        </p:txBody>
      </p:sp>
    </p:spTree>
    <p:extLst>
      <p:ext uri="{BB962C8B-B14F-4D97-AF65-F5344CB8AC3E}">
        <p14:creationId xmlns:p14="http://schemas.microsoft.com/office/powerpoint/2010/main" val="33960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3"/>
          <p:cNvSpPr>
            <a:spLocks noGrp="1" noChangeArrowheads="1"/>
          </p:cNvSpPr>
          <p:nvPr>
            <p:ph idx="1"/>
          </p:nvPr>
        </p:nvSpPr>
        <p:spPr>
          <a:xfrm>
            <a:off x="481963" y="1218319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1600" b="1" dirty="0">
                <a:solidFill>
                  <a:srgbClr val="000000"/>
                </a:solidFill>
              </a:rPr>
              <a:t>Examples</a:t>
            </a:r>
            <a:endParaRPr lang="en-GB" sz="1600" b="1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232453" name="Text Box 5"/>
          <p:cNvSpPr txBox="1">
            <a:spLocks noChangeArrowheads="1"/>
          </p:cNvSpPr>
          <p:nvPr/>
        </p:nvSpPr>
        <p:spPr bwMode="auto">
          <a:xfrm>
            <a:off x="827584" y="1828800"/>
            <a:ext cx="78344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400" dirty="0"/>
              <a:t>Say we want to move the word “transform” over to the right when the user hovers over it,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/>
          <a:srcRect l="13765" t="33026" r="18706" b="34332"/>
          <a:stretch>
            <a:fillRect/>
          </a:stretch>
        </p:blipFill>
        <p:spPr bwMode="auto">
          <a:xfrm>
            <a:off x="755575" y="2348880"/>
            <a:ext cx="3897073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6" cstate="print"/>
          <a:srcRect l="3272" t="8951" r="31643" b="46579"/>
          <a:stretch>
            <a:fillRect/>
          </a:stretch>
        </p:blipFill>
        <p:spPr bwMode="auto">
          <a:xfrm>
            <a:off x="4926260" y="2221597"/>
            <a:ext cx="2808312" cy="2808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7" cstate="print"/>
          <a:srcRect l="1603" t="8951" r="26636" b="46579"/>
          <a:stretch>
            <a:fillRect/>
          </a:stretch>
        </p:blipFill>
        <p:spPr bwMode="auto">
          <a:xfrm>
            <a:off x="5615219" y="3625753"/>
            <a:ext cx="3096344" cy="2808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771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1600" b="1" u="sng" dirty="0">
                <a:solidFill>
                  <a:srgbClr val="0066CC"/>
                </a:solidFill>
                <a:latin typeface="Georgia" pitchFamily="18" charset="0"/>
              </a:rPr>
              <a:t>Scaling</a:t>
            </a:r>
            <a:endParaRPr lang="en-GB" sz="1600" b="1" u="sng" dirty="0">
              <a:solidFill>
                <a:srgbClr val="0066CC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06259" y="1590598"/>
            <a:ext cx="8359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latin typeface="Georgia" pitchFamily="18" charset="0"/>
              </a:rPr>
              <a:t>The scale(</a:t>
            </a:r>
            <a:r>
              <a:rPr lang="en-GB" sz="1600" dirty="0" err="1">
                <a:latin typeface="Georgia" pitchFamily="18" charset="0"/>
              </a:rPr>
              <a:t>x,y</a:t>
            </a:r>
            <a:r>
              <a:rPr lang="en-GB" sz="1600" dirty="0">
                <a:latin typeface="Georgia" pitchFamily="18" charset="0"/>
              </a:rPr>
              <a:t>) function scales an element by the defined factors horizontally and vertically, respectively. If only one value is provided, it will be used for both the x and y scaling.</a:t>
            </a:r>
          </a:p>
        </p:txBody>
      </p:sp>
      <p:sp>
        <p:nvSpPr>
          <p:cNvPr id="234504" name="Text Box 8"/>
          <p:cNvSpPr txBox="1">
            <a:spLocks noChangeArrowheads="1"/>
          </p:cNvSpPr>
          <p:nvPr/>
        </p:nvSpPr>
        <p:spPr bwMode="auto">
          <a:xfrm>
            <a:off x="5796136" y="2182513"/>
            <a:ext cx="26003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latin typeface="Georgia" pitchFamily="18" charset="0"/>
              </a:rPr>
              <a:t>Let us  scale the same example</a:t>
            </a:r>
            <a:endParaRPr lang="en-GB" sz="1400" dirty="0">
              <a:latin typeface="Georgia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767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76771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 cstate="print"/>
          <a:srcRect l="14823" t="45658" r="7766" b="23006"/>
          <a:stretch>
            <a:fillRect/>
          </a:stretch>
        </p:blipFill>
        <p:spPr bwMode="auto">
          <a:xfrm>
            <a:off x="506259" y="2484645"/>
            <a:ext cx="3384376" cy="172819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/>
          <a:srcRect l="3272" t="8951" r="31643" b="46579"/>
          <a:stretch>
            <a:fillRect/>
          </a:stretch>
        </p:blipFill>
        <p:spPr bwMode="auto">
          <a:xfrm>
            <a:off x="3563888" y="2636912"/>
            <a:ext cx="2808312" cy="2808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7" cstate="print"/>
          <a:srcRect l="1669" t="8688" r="24902" b="47982"/>
          <a:stretch>
            <a:fillRect/>
          </a:stretch>
        </p:blipFill>
        <p:spPr bwMode="auto">
          <a:xfrm>
            <a:off x="5652120" y="3717032"/>
            <a:ext cx="3168352" cy="273630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7" name="Rectangle 3"/>
          <p:cNvSpPr>
            <a:spLocks noGrp="1" noChangeArrowheads="1"/>
          </p:cNvSpPr>
          <p:nvPr>
            <p:ph idx="1"/>
          </p:nvPr>
        </p:nvSpPr>
        <p:spPr>
          <a:xfrm>
            <a:off x="448780" y="1259632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1600" b="1" dirty="0">
                <a:solidFill>
                  <a:srgbClr val="0066CC"/>
                </a:solidFill>
                <a:latin typeface="Georgia" pitchFamily="18" charset="0"/>
              </a:rPr>
              <a:t>Rotation</a:t>
            </a:r>
            <a:endParaRPr lang="en-GB" sz="1600" b="1" dirty="0">
              <a:solidFill>
                <a:srgbClr val="0066CC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236549" name="Text Box 5"/>
          <p:cNvSpPr txBox="1">
            <a:spLocks noChangeArrowheads="1"/>
          </p:cNvSpPr>
          <p:nvPr/>
        </p:nvSpPr>
        <p:spPr bwMode="auto">
          <a:xfrm>
            <a:off x="465620" y="1618912"/>
            <a:ext cx="8229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GB" sz="1600" dirty="0">
                <a:latin typeface="Georgia" pitchFamily="18" charset="0"/>
              </a:rPr>
              <a:t>The rotate() function rotates an element around the point of origin (as with </a:t>
            </a:r>
            <a:r>
              <a:rPr lang="en-GB" sz="1600" dirty="0" err="1">
                <a:latin typeface="Georgia" pitchFamily="18" charset="0"/>
              </a:rPr>
              <a:t>scale,by</a:t>
            </a:r>
            <a:r>
              <a:rPr lang="en-GB" sz="1600" dirty="0">
                <a:latin typeface="Georgia" pitchFamily="18" charset="0"/>
              </a:rPr>
              <a:t> default this is the element’s </a:t>
            </a:r>
            <a:r>
              <a:rPr lang="en-GB" sz="1600" dirty="0" err="1">
                <a:latin typeface="Georgia" pitchFamily="18" charset="0"/>
              </a:rPr>
              <a:t>center</a:t>
            </a:r>
            <a:r>
              <a:rPr lang="en-GB" sz="1600" dirty="0">
                <a:latin typeface="Georgia" pitchFamily="18" charset="0"/>
              </a:rPr>
              <a:t>), by a specified angle value. Generally, angles are declared in degrees, with positive degrees moving clockwise and </a:t>
            </a:r>
            <a:r>
              <a:rPr lang="en-GB" sz="1600" dirty="0" err="1">
                <a:latin typeface="Georgia" pitchFamily="18" charset="0"/>
              </a:rPr>
              <a:t>negativemoving</a:t>
            </a:r>
            <a:r>
              <a:rPr lang="en-GB" sz="1600" dirty="0">
                <a:latin typeface="Georgia" pitchFamily="18" charset="0"/>
              </a:rPr>
              <a:t> counter-clockwise.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116632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 cstate="print"/>
          <a:srcRect l="12085" t="27419" r="6005" b="41245"/>
          <a:stretch>
            <a:fillRect/>
          </a:stretch>
        </p:blipFill>
        <p:spPr bwMode="auto">
          <a:xfrm>
            <a:off x="324169" y="2774635"/>
            <a:ext cx="4392488" cy="172819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/>
          <a:srcRect l="3272" t="8951" r="31643" b="46579"/>
          <a:stretch>
            <a:fillRect/>
          </a:stretch>
        </p:blipFill>
        <p:spPr bwMode="auto">
          <a:xfrm>
            <a:off x="5458529" y="2654746"/>
            <a:ext cx="2808312" cy="2808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7" cstate="print"/>
          <a:srcRect l="3338" t="9213" r="29908" b="47457"/>
          <a:stretch>
            <a:fillRect/>
          </a:stretch>
        </p:blipFill>
        <p:spPr bwMode="auto">
          <a:xfrm>
            <a:off x="2843808" y="4482715"/>
            <a:ext cx="2880320" cy="273630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508092" y="1052736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1600" b="1" dirty="0">
                <a:solidFill>
                  <a:srgbClr val="0066CC"/>
                </a:solidFill>
                <a:latin typeface="Georgia" pitchFamily="18" charset="0"/>
              </a:rPr>
              <a:t>Skew</a:t>
            </a:r>
            <a:endParaRPr lang="en-GB" sz="1600" b="1" dirty="0">
              <a:solidFill>
                <a:srgbClr val="0066CC"/>
              </a:solidFill>
              <a:latin typeface="Georgia" pitchFamily="18" charset="0"/>
            </a:endParaRPr>
          </a:p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br>
              <a:rPr lang="en-GB" sz="2000" dirty="0">
                <a:solidFill>
                  <a:srgbClr val="0066CC"/>
                </a:solidFill>
                <a:latin typeface="Georgia" pitchFamily="18" charset="0"/>
              </a:rPr>
            </a:br>
            <a:endParaRPr lang="en-US" sz="2000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238597" name="Text Box 5"/>
          <p:cNvSpPr txBox="1">
            <a:spLocks noChangeArrowheads="1"/>
          </p:cNvSpPr>
          <p:nvPr/>
        </p:nvSpPr>
        <p:spPr bwMode="auto">
          <a:xfrm>
            <a:off x="508092" y="1405905"/>
            <a:ext cx="82296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1400" dirty="0">
                <a:latin typeface="Georgia" pitchFamily="18" charset="0"/>
              </a:rPr>
              <a:t>The skew(</a:t>
            </a:r>
            <a:r>
              <a:rPr lang="en-GB" sz="1400" dirty="0" err="1">
                <a:latin typeface="Georgia" pitchFamily="18" charset="0"/>
              </a:rPr>
              <a:t>x,y</a:t>
            </a:r>
            <a:r>
              <a:rPr lang="en-GB" sz="1400" dirty="0">
                <a:latin typeface="Georgia" pitchFamily="18" charset="0"/>
              </a:rPr>
              <a:t>) function specifies a skew along the X and Y axes. As you’d expect, the x specifies the skew on the X axis, and the y specifies the skew on the Y axis.</a:t>
            </a:r>
            <a:br>
              <a:rPr lang="en-GB" sz="1400" dirty="0">
                <a:latin typeface="Georgia" pitchFamily="18" charset="0"/>
              </a:rPr>
            </a:br>
            <a:endParaRPr lang="en-GB" sz="1400" dirty="0">
              <a:latin typeface="Georgia" pitchFamily="18" charset="0"/>
            </a:endParaRPr>
          </a:p>
          <a:p>
            <a:r>
              <a:rPr lang="en-GB" sz="1400" dirty="0">
                <a:latin typeface="Georgia" pitchFamily="18" charset="0"/>
              </a:rPr>
              <a:t>If the second parameter is omitted, the skew will only occur on the X axis: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12333" y="767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3477" y="76771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 cstate="print"/>
          <a:srcRect l="11644" t="39555" r="7932" b="29109"/>
          <a:stretch>
            <a:fillRect/>
          </a:stretch>
        </p:blipFill>
        <p:spPr bwMode="auto">
          <a:xfrm>
            <a:off x="467544" y="2780928"/>
            <a:ext cx="4680520" cy="172819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 l="3272" t="8951" r="31643" b="46579"/>
          <a:stretch>
            <a:fillRect/>
          </a:stretch>
        </p:blipFill>
        <p:spPr bwMode="auto">
          <a:xfrm>
            <a:off x="5827596" y="2559633"/>
            <a:ext cx="2808312" cy="280831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7" cstate="print"/>
          <a:srcRect l="3272" t="9032" r="29974" b="48860"/>
          <a:stretch>
            <a:fillRect/>
          </a:stretch>
        </p:blipFill>
        <p:spPr bwMode="auto">
          <a:xfrm>
            <a:off x="2807804" y="3928105"/>
            <a:ext cx="2880320" cy="26591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7.5: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Add a transform effect to the hyperlink or email address on your page.</a:t>
            </a:r>
          </a:p>
          <a:p>
            <a:r>
              <a:rPr lang="en-GB" dirty="0"/>
              <a:t>Save your page.</a:t>
            </a:r>
          </a:p>
        </p:txBody>
      </p:sp>
    </p:spTree>
    <p:extLst>
      <p:ext uri="{BB962C8B-B14F-4D97-AF65-F5344CB8AC3E}">
        <p14:creationId xmlns:p14="http://schemas.microsoft.com/office/powerpoint/2010/main" val="40980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E926-046E-40DE-A53A-C17E93CF4BAF}"/>
              </a:ext>
            </a:extLst>
          </p:cNvPr>
          <p:cNvSpPr txBox="1"/>
          <p:nvPr/>
        </p:nvSpPr>
        <p:spPr>
          <a:xfrm>
            <a:off x="6444208" y="1164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646482" y="116601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1800" b="1" u="sng" dirty="0">
                <a:solidFill>
                  <a:srgbClr val="00CCCC"/>
                </a:solidFill>
                <a:latin typeface="Georgia" pitchFamily="18" charset="0"/>
              </a:rPr>
              <a:t>Transitions: </a:t>
            </a:r>
            <a:endParaRPr lang="en-GB" sz="1800" b="1" u="sng" dirty="0">
              <a:solidFill>
                <a:srgbClr val="00CCCC"/>
              </a:solidFill>
              <a:latin typeface="Georgia" pitchFamily="18" charset="0"/>
            </a:endParaRPr>
          </a:p>
          <a:p>
            <a:pPr>
              <a:buFontTx/>
              <a:buNone/>
            </a:pPr>
            <a:r>
              <a:rPr lang="en-GB" sz="1800" dirty="0">
                <a:latin typeface="Georgia" pitchFamily="18" charset="0"/>
              </a:rPr>
              <a:t>Transitions allow the values of CSS properties to </a:t>
            </a:r>
            <a:r>
              <a:rPr lang="en-GB" sz="1800" dirty="0">
                <a:solidFill>
                  <a:srgbClr val="0066CC"/>
                </a:solidFill>
                <a:latin typeface="Georgia" pitchFamily="18" charset="0"/>
              </a:rPr>
              <a:t>change over time, essentially providing simple animations</a:t>
            </a:r>
            <a:r>
              <a:rPr lang="en-GB" sz="1800" dirty="0">
                <a:latin typeface="Georgia" pitchFamily="18" charset="0"/>
              </a:rPr>
              <a:t>. </a:t>
            </a:r>
          </a:p>
          <a:p>
            <a:pPr>
              <a:buFontTx/>
              <a:buNone/>
            </a:pPr>
            <a:r>
              <a:rPr lang="en-GB" sz="1800" dirty="0">
                <a:latin typeface="Georgia" pitchFamily="18" charset="0"/>
              </a:rPr>
              <a:t>For example, if a link changes colour on hover, you can have it gradually fade from one colour to the other, instead of a sudden change.</a:t>
            </a:r>
            <a:br>
              <a:rPr lang="en-GB" sz="1800" dirty="0">
                <a:latin typeface="Georgia" pitchFamily="18" charset="0"/>
              </a:rPr>
            </a:br>
            <a:endParaRPr lang="en-GB" sz="1800" dirty="0">
              <a:latin typeface="Georgia" pitchFamily="18" charset="0"/>
            </a:endParaRPr>
          </a:p>
          <a:p>
            <a:pPr eaLnBrk="1" hangingPunct="1">
              <a:buFontTx/>
              <a:buNone/>
            </a:pPr>
            <a:r>
              <a:rPr lang="en-GB" sz="1800" b="1" u="sng" dirty="0">
                <a:solidFill>
                  <a:srgbClr val="00CCCC"/>
                </a:solidFill>
                <a:latin typeface="Georgia" pitchFamily="18" charset="0"/>
              </a:rPr>
              <a:t>Steps:</a:t>
            </a:r>
          </a:p>
          <a:p>
            <a:pPr>
              <a:buFontTx/>
              <a:buNone/>
            </a:pPr>
            <a:r>
              <a:rPr lang="en-US" sz="1800" dirty="0">
                <a:latin typeface="Georgia" pitchFamily="18" charset="0"/>
              </a:rPr>
              <a:t>1. Declare the initial state of the element as your start point (Default).</a:t>
            </a:r>
          </a:p>
          <a:p>
            <a:pPr>
              <a:buFontTx/>
              <a:buNone/>
            </a:pPr>
            <a:r>
              <a:rPr lang="en-US" sz="1800" dirty="0">
                <a:latin typeface="Georgia" pitchFamily="18" charset="0"/>
              </a:rPr>
              <a:t>2. Declare the trigger of the transitioned element; for example- in a hover state. (Event)</a:t>
            </a:r>
          </a:p>
          <a:p>
            <a:pPr>
              <a:buFontTx/>
              <a:buNone/>
            </a:pPr>
            <a:r>
              <a:rPr lang="en-US" sz="1800" dirty="0">
                <a:latin typeface="Georgia" pitchFamily="18" charset="0"/>
              </a:rPr>
              <a:t>3. State the setting that will change to the:  transition-property, transition-duration, transition-timing-function, and transition-delay. </a:t>
            </a:r>
          </a:p>
          <a:p>
            <a:pPr>
              <a:buFontTx/>
              <a:buNone/>
            </a:pPr>
            <a:endParaRPr lang="en-US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1800" b="1" u="sng" dirty="0">
                <a:solidFill>
                  <a:srgbClr val="00CCCC"/>
                </a:solidFill>
                <a:latin typeface="Georgia" pitchFamily="18" charset="0"/>
              </a:rPr>
              <a:t>List of properties:</a:t>
            </a:r>
          </a:p>
          <a:p>
            <a:pPr>
              <a:buFontTx/>
              <a:buNone/>
            </a:pPr>
            <a:r>
              <a:rPr lang="en-US" sz="1400" dirty="0">
                <a:latin typeface="Georgia" pitchFamily="18" charset="0"/>
              </a:rPr>
              <a:t>■ background-color and background-position ■ border-color, border-spacing, and border-width ■ bottom, top, left, and right ■ clip ■ color ■ crop ■ font-size and font-weight ■ height and width ■ letter-spacing ■ line-height ■ margin ■ max-height, max-width, min-height, and min-width ■ opacity ■ outline-color, outline-offset, and outline-width ■ padding ■ text-indent ■ text-shadow ■ vertical-align ■ visibility ■ word-spacing ■ z-index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53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2400" b="1" dirty="0">
                <a:solidFill>
                  <a:srgbClr val="00CCCC"/>
                </a:solidFill>
                <a:latin typeface="Georgia" pitchFamily="18" charset="0"/>
              </a:rPr>
              <a:t>Step 1: Decide on transition-duration:</a:t>
            </a:r>
            <a:endParaRPr lang="en-GB" sz="2400" b="1" dirty="0">
              <a:solidFill>
                <a:srgbClr val="00CCCC"/>
              </a:solidFill>
              <a:latin typeface="Georgia" pitchFamily="18" charset="0"/>
            </a:endParaRPr>
          </a:p>
          <a:p>
            <a:pPr lvl="1"/>
            <a:r>
              <a:rPr lang="en-GB" sz="2400" dirty="0">
                <a:latin typeface="Georgia" pitchFamily="18" charset="0"/>
              </a:rPr>
              <a:t>The transition-duration property sets how long the transition will take. </a:t>
            </a:r>
          </a:p>
          <a:p>
            <a:pPr lvl="1"/>
            <a:r>
              <a:rPr lang="en-GB" sz="2400" dirty="0">
                <a:latin typeface="Georgia" pitchFamily="18" charset="0"/>
              </a:rPr>
              <a:t>You can specify this either in seconds (s) or milliseconds (ms). </a:t>
            </a:r>
          </a:p>
          <a:p>
            <a:pPr lvl="1"/>
            <a:r>
              <a:rPr lang="en-GB" sz="2400" dirty="0">
                <a:latin typeface="Georgia" pitchFamily="18" charset="0"/>
              </a:rPr>
              <a:t>Let us say our animation to be fairly quick, so we specify 0.2 seconds, or 200 milliseconds:</a:t>
            </a:r>
            <a:endParaRPr lang="en-US" sz="2400" dirty="0">
              <a:latin typeface="Georgia" pitchFamily="18" charset="0"/>
            </a:endParaRPr>
          </a:p>
        </p:txBody>
      </p:sp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797152"/>
            <a:ext cx="5582394" cy="155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278294-9D76-4693-9DC8-E37D42400CFE}"/>
              </a:ext>
            </a:extLst>
          </p:cNvPr>
          <p:cNvSpPr/>
          <p:nvPr/>
        </p:nvSpPr>
        <p:spPr>
          <a:xfrm>
            <a:off x="1475656" y="5877272"/>
            <a:ext cx="43924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uild="p" bldLvl="2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429018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2000" b="1" dirty="0">
                <a:solidFill>
                  <a:srgbClr val="00CCCC"/>
                </a:solidFill>
                <a:latin typeface="Georgia" pitchFamily="18" charset="0"/>
              </a:rPr>
              <a:t>Step 2: Set the transition-timing-function:</a:t>
            </a:r>
            <a:endParaRPr lang="en-GB" sz="2000" b="1" dirty="0">
              <a:solidFill>
                <a:srgbClr val="00CCCC"/>
              </a:solidFill>
              <a:latin typeface="Georgia" pitchFamily="18" charset="0"/>
            </a:endParaRPr>
          </a:p>
          <a:p>
            <a:pPr lvl="1"/>
            <a:r>
              <a:rPr lang="en-GB" sz="1800" dirty="0">
                <a:latin typeface="Georgia" pitchFamily="18" charset="0"/>
              </a:rPr>
              <a:t>The transition-timing-function lets you control the pace of the transition in even more granular detail. </a:t>
            </a:r>
          </a:p>
          <a:p>
            <a:pPr lvl="1"/>
            <a:r>
              <a:rPr lang="en-GB" sz="1800" dirty="0">
                <a:latin typeface="Georgia" pitchFamily="18" charset="0"/>
              </a:rPr>
              <a:t>Do you want your animation to start off slow and get faster, start off fast and end slower. </a:t>
            </a:r>
          </a:p>
          <a:p>
            <a:pPr lvl="1"/>
            <a:r>
              <a:rPr lang="en-GB" sz="1800" dirty="0">
                <a:latin typeface="Georgia" pitchFamily="18" charset="0"/>
              </a:rPr>
              <a:t>You can specify one of the key terms ease, linear, ease-in, ease-out, or ease in-out.  </a:t>
            </a:r>
          </a:p>
          <a:p>
            <a:pPr lvl="1"/>
            <a:r>
              <a:rPr lang="en-GB" sz="1800" dirty="0">
                <a:latin typeface="Georgia" pitchFamily="18" charset="0"/>
              </a:rPr>
              <a:t>The best way to familiarize yourself with them is to play around and try them all.</a:t>
            </a:r>
            <a:endParaRPr lang="en-US" sz="1800" dirty="0">
              <a:latin typeface="Georgia" pitchFamily="18" charset="0"/>
            </a:endParaRPr>
          </a:p>
        </p:txBody>
      </p:sp>
      <p:pic>
        <p:nvPicPr>
          <p:cNvPr id="244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797152"/>
            <a:ext cx="6789846" cy="149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1CA63-E09F-4B68-A630-FC78402AD9FA}"/>
              </a:ext>
            </a:extLst>
          </p:cNvPr>
          <p:cNvSpPr/>
          <p:nvPr/>
        </p:nvSpPr>
        <p:spPr>
          <a:xfrm>
            <a:off x="1259632" y="5831204"/>
            <a:ext cx="518457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9" grpId="0" build="p" bldLvl="3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2000" b="1" dirty="0">
                <a:solidFill>
                  <a:srgbClr val="00CCCC"/>
                </a:solidFill>
                <a:latin typeface="Georgia" pitchFamily="18" charset="0"/>
              </a:rPr>
              <a:t>Step 3: Decide on possible transition-delay</a:t>
            </a:r>
            <a:endParaRPr lang="en-GB" sz="2000" b="1" dirty="0">
              <a:solidFill>
                <a:srgbClr val="00CCCC"/>
              </a:solidFill>
              <a:latin typeface="Georgia" pitchFamily="18" charset="0"/>
            </a:endParaRPr>
          </a:p>
          <a:p>
            <a:pPr lvl="1"/>
            <a:r>
              <a:rPr lang="en-GB" sz="2000" dirty="0">
                <a:latin typeface="Georgia" pitchFamily="18" charset="0"/>
              </a:rPr>
              <a:t>Normally, a transition begins immediately, so the default is 0. Include the number of milliseconds (ms) or seconds (s) to delay the transition:</a:t>
            </a:r>
            <a:endParaRPr lang="en-US" sz="2000" dirty="0">
              <a:latin typeface="Georgia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66" y="3767347"/>
            <a:ext cx="10741962" cy="177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A08A7-C771-4C9E-9FC8-168DD4406F42}"/>
              </a:ext>
            </a:extLst>
          </p:cNvPr>
          <p:cNvSpPr/>
          <p:nvPr/>
        </p:nvSpPr>
        <p:spPr>
          <a:xfrm>
            <a:off x="466190" y="4941168"/>
            <a:ext cx="439248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68F2BF-149A-4985-91DC-74CE1C0035F0}"/>
              </a:ext>
            </a:extLst>
          </p:cNvPr>
          <p:cNvSpPr/>
          <p:nvPr/>
        </p:nvSpPr>
        <p:spPr>
          <a:xfrm>
            <a:off x="500034" y="616958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CSS transition-timing-function Property (w3schools.com)</a:t>
            </a:r>
            <a:endParaRPr lang="en-GB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6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build="p" bldLvl="3"/>
      <p:bldP spid="8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1AF8-082F-4912-A0F2-43F57929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CSS3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A1AA0A56-3D10-481A-9EEF-EE9DD6219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00175"/>
            <a:ext cx="5120926" cy="5183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C9F20-1F1C-40A0-B8ED-9242B6CEA61A}"/>
              </a:ext>
            </a:extLst>
          </p:cNvPr>
          <p:cNvSpPr txBox="1"/>
          <p:nvPr/>
        </p:nvSpPr>
        <p:spPr>
          <a:xfrm>
            <a:off x="7316662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+X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0BAA3-8C3C-42DB-9550-2B413AD6F657}"/>
              </a:ext>
            </a:extLst>
          </p:cNvPr>
          <p:cNvSpPr txBox="1"/>
          <p:nvPr/>
        </p:nvSpPr>
        <p:spPr>
          <a:xfrm>
            <a:off x="1547664" y="36945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-X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2BF5B-8B66-4973-A001-7D7EF146AFBD}"/>
              </a:ext>
            </a:extLst>
          </p:cNvPr>
          <p:cNvSpPr txBox="1"/>
          <p:nvPr/>
        </p:nvSpPr>
        <p:spPr>
          <a:xfrm>
            <a:off x="4499992" y="10308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+Y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F87E-7CFC-42D7-8D64-C3C6D8FD47A6}"/>
              </a:ext>
            </a:extLst>
          </p:cNvPr>
          <p:cNvSpPr txBox="1"/>
          <p:nvPr/>
        </p:nvSpPr>
        <p:spPr>
          <a:xfrm>
            <a:off x="4521691" y="64886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+Y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E3ABC-5748-458A-BC80-10578A8A7D9C}"/>
              </a:ext>
            </a:extLst>
          </p:cNvPr>
          <p:cNvSpPr txBox="1"/>
          <p:nvPr/>
        </p:nvSpPr>
        <p:spPr>
          <a:xfrm>
            <a:off x="5724128" y="69269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basic geometry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85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3"/>
          <p:cNvSpPr>
            <a:spLocks noGrp="1" noChangeArrowheads="1"/>
          </p:cNvSpPr>
          <p:nvPr>
            <p:ph idx="1"/>
          </p:nvPr>
        </p:nvSpPr>
        <p:spPr>
          <a:xfrm>
            <a:off x="476414" y="1143000"/>
            <a:ext cx="6759882" cy="45259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1600" b="1" u="sng" dirty="0">
                <a:solidFill>
                  <a:srgbClr val="00CCCC"/>
                </a:solidFill>
                <a:latin typeface="Georgia" pitchFamily="18" charset="0"/>
              </a:rPr>
              <a:t>Transition:</a:t>
            </a:r>
            <a:endParaRPr lang="en-GB" sz="1600" b="1" u="sng" dirty="0">
              <a:solidFill>
                <a:srgbClr val="00CCCC"/>
              </a:solidFill>
              <a:latin typeface="Georgia" pitchFamily="18" charset="0"/>
            </a:endParaRPr>
          </a:p>
          <a:p>
            <a:pPr>
              <a:buFontTx/>
              <a:buNone/>
            </a:pPr>
            <a:r>
              <a:rPr lang="en-GB" sz="1600" dirty="0">
                <a:latin typeface="Georgia" pitchFamily="18" charset="0"/>
              </a:rPr>
              <a:t>With four transition properties and at least three vendor prefixes, you could end up with 16 lines of CSS for a single transition!!</a:t>
            </a:r>
          </a:p>
          <a:p>
            <a:pPr>
              <a:buNone/>
            </a:pPr>
            <a:r>
              <a:rPr lang="en-GB" sz="1600" b="1" dirty="0">
                <a:latin typeface="Georgia" pitchFamily="18" charset="0"/>
              </a:rPr>
              <a:t>Remember </a:t>
            </a:r>
            <a:r>
              <a:rPr lang="en-GB" sz="1600" dirty="0">
                <a:latin typeface="Georgia" pitchFamily="18" charset="0"/>
              </a:rPr>
              <a:t>order of the values is important and must be as follows (though you do not need to specify all four values):</a:t>
            </a:r>
          </a:p>
          <a:p>
            <a:pPr lvl="1"/>
            <a:r>
              <a:rPr lang="en-GB" sz="1200" dirty="0">
                <a:latin typeface="Georgia" pitchFamily="18" charset="0"/>
              </a:rPr>
              <a:t>1. transition-property</a:t>
            </a:r>
          </a:p>
          <a:p>
            <a:pPr lvl="1"/>
            <a:r>
              <a:rPr lang="en-GB" sz="1200" dirty="0">
                <a:latin typeface="Georgia" pitchFamily="18" charset="0"/>
              </a:rPr>
              <a:t>2. transition-duration</a:t>
            </a:r>
          </a:p>
          <a:p>
            <a:pPr lvl="1"/>
            <a:r>
              <a:rPr lang="en-GB" sz="1200" dirty="0">
                <a:latin typeface="Georgia" pitchFamily="18" charset="0"/>
              </a:rPr>
              <a:t>3. transition-function</a:t>
            </a:r>
          </a:p>
          <a:p>
            <a:pPr lvl="1"/>
            <a:r>
              <a:rPr lang="en-GB" sz="1200" dirty="0">
                <a:latin typeface="Georgia" pitchFamily="18" charset="0"/>
              </a:rPr>
              <a:t>4. transition-delay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CSS3 Transforms &amp; Transitions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0"/>
            <a:ext cx="1196995" cy="14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440" t="9693" r="19361" b="3078"/>
          <a:stretch>
            <a:fillRect/>
          </a:stretch>
        </p:blipFill>
        <p:spPr bwMode="auto">
          <a:xfrm>
            <a:off x="3131840" y="2666770"/>
            <a:ext cx="3539822" cy="405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 t="7875" r="75649" b="20267"/>
          <a:stretch>
            <a:fillRect/>
          </a:stretch>
        </p:blipFill>
        <p:spPr bwMode="auto">
          <a:xfrm>
            <a:off x="6930494" y="1780964"/>
            <a:ext cx="221350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1840" y="3068960"/>
            <a:ext cx="3168352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131840" y="3789040"/>
            <a:ext cx="259228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131840" y="4581128"/>
            <a:ext cx="295232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8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8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8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8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8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8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5" grpId="0" uiExpand="1" build="p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07DF-50A8-469C-98D0-8B2A4EB1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Transition</a:t>
            </a:r>
          </a:p>
        </p:txBody>
      </p:sp>
      <p:pic>
        <p:nvPicPr>
          <p:cNvPr id="4" name="e6bd1578514d44f1801ade141af8364b15_57_18">
            <a:hlinkClick r:id="" action="ppaction://media"/>
            <a:extLst>
              <a:ext uri="{FF2B5EF4-FFF2-40B4-BE49-F238E27FC236}">
                <a16:creationId xmlns:a16="http://schemas.microsoft.com/office/drawing/2014/main" id="{B547D0CB-7729-4488-A40A-4F16115B6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94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960" y="19351"/>
            <a:ext cx="452437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9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CSS3 Animation</a:t>
            </a:r>
            <a:endParaRPr lang="en-GB" sz="3200" b="1" dirty="0">
              <a:latin typeface="+mn-lt"/>
            </a:endParaRP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GB" sz="1800" b="1" u="sng" dirty="0">
                <a:latin typeface="Georgia" pitchFamily="18" charset="0"/>
              </a:rPr>
              <a:t>Introduction:</a:t>
            </a:r>
          </a:p>
          <a:p>
            <a:r>
              <a:rPr lang="en-US" sz="1800" dirty="0">
                <a:latin typeface="Georgia" pitchFamily="18" charset="0"/>
              </a:rPr>
              <a:t>Transitions animate elements are limited in what they can achieve.  CSS animations, unlike transitions, allow you to control each step of an animation via </a:t>
            </a:r>
            <a:r>
              <a:rPr lang="en-US" sz="1800" b="1" dirty="0" err="1">
                <a:latin typeface="Georgia" pitchFamily="18" charset="0"/>
              </a:rPr>
              <a:t>keyframes</a:t>
            </a:r>
            <a:r>
              <a:rPr lang="en-US" sz="1800" dirty="0">
                <a:latin typeface="Georgia" pitchFamily="18" charset="0"/>
              </a:rPr>
              <a:t>. </a:t>
            </a:r>
          </a:p>
          <a:p>
            <a:r>
              <a:rPr lang="en-US" sz="1800" dirty="0">
                <a:latin typeface="Georgia" pitchFamily="18" charset="0"/>
              </a:rPr>
              <a:t>A </a:t>
            </a:r>
            <a:r>
              <a:rPr lang="en-US" sz="1800" u="sng" dirty="0" err="1">
                <a:latin typeface="Georgia" pitchFamily="18" charset="0"/>
              </a:rPr>
              <a:t>keyframe</a:t>
            </a:r>
            <a:r>
              <a:rPr lang="en-US" sz="1800" u="sng" dirty="0">
                <a:latin typeface="Georgia" pitchFamily="18" charset="0"/>
              </a:rPr>
              <a:t> </a:t>
            </a:r>
            <a:r>
              <a:rPr lang="en-US" sz="1800" dirty="0">
                <a:latin typeface="Georgia" pitchFamily="18" charset="0"/>
              </a:rPr>
              <a:t>is a snapshot that defines a starting or end point of any smooth transition. </a:t>
            </a:r>
          </a:p>
          <a:p>
            <a:r>
              <a:rPr lang="en-US" sz="1800" dirty="0">
                <a:latin typeface="Georgia" pitchFamily="18" charset="0"/>
              </a:rPr>
              <a:t>With CSS transitions, we are essentially limited to defining the first and last </a:t>
            </a:r>
            <a:r>
              <a:rPr lang="en-US" sz="1800" dirty="0" err="1">
                <a:latin typeface="Georgia" pitchFamily="18" charset="0"/>
              </a:rPr>
              <a:t>keyframes</a:t>
            </a:r>
            <a:r>
              <a:rPr lang="en-US" sz="1800" dirty="0">
                <a:latin typeface="Georgia" pitchFamily="18" charset="0"/>
              </a:rPr>
              <a:t>.</a:t>
            </a:r>
          </a:p>
          <a:p>
            <a:r>
              <a:rPr lang="en-US" sz="1800" dirty="0">
                <a:latin typeface="Georgia" pitchFamily="18" charset="0"/>
              </a:rPr>
              <a:t>CSS Animation allow us to add any number of </a:t>
            </a:r>
            <a:r>
              <a:rPr lang="en-US" sz="1800" dirty="0" err="1">
                <a:latin typeface="Georgia" pitchFamily="18" charset="0"/>
              </a:rPr>
              <a:t>keyframes</a:t>
            </a:r>
            <a:r>
              <a:rPr lang="en-US" sz="1800" dirty="0">
                <a:latin typeface="Georgia" pitchFamily="18" charset="0"/>
              </a:rPr>
              <a:t> in between, to guide our animation in many ways.</a:t>
            </a:r>
          </a:p>
          <a:p>
            <a:pPr>
              <a:buFontTx/>
              <a:buNone/>
            </a:pPr>
            <a:endParaRPr lang="en-US" sz="1400" dirty="0">
              <a:latin typeface="Georgia" pitchFamily="18" charset="0"/>
            </a:endParaRPr>
          </a:p>
          <a:p>
            <a:pPr>
              <a:buFontTx/>
              <a:buNone/>
            </a:pPr>
            <a:r>
              <a:rPr lang="en-US" sz="1600" b="1" u="sng" dirty="0">
                <a:solidFill>
                  <a:srgbClr val="000000"/>
                </a:solidFill>
                <a:latin typeface="Georgia" pitchFamily="18" charset="0"/>
              </a:rPr>
              <a:t>Animation properties: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animation-name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animation-duration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animation-timing-function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animation-iteration-count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animation-direction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animation-delay</a:t>
            </a:r>
          </a:p>
          <a:p>
            <a:pPr lvl="2">
              <a:buFontTx/>
              <a:buNone/>
            </a:pPr>
            <a:r>
              <a:rPr lang="en-US" sz="2000" dirty="0">
                <a:solidFill>
                  <a:srgbClr val="00CCCC"/>
                </a:solidFill>
                <a:latin typeface="Georgia" pitchFamily="18" charset="0"/>
              </a:rPr>
              <a:t>animation-fill-mode</a:t>
            </a:r>
          </a:p>
          <a:p>
            <a:pPr>
              <a:buFontTx/>
              <a:buNone/>
            </a:pPr>
            <a:r>
              <a:rPr lang="en-US" sz="2100" dirty="0">
                <a:solidFill>
                  <a:schemeClr val="tx1"/>
                </a:solidFill>
                <a:latin typeface="Georgia" pitchFamily="18" charset="0"/>
              </a:rPr>
              <a:t>Code: @Keyframes or @-webkit-Keyframes</a:t>
            </a:r>
          </a:p>
          <a:p>
            <a:pPr>
              <a:buFontTx/>
              <a:buNone/>
            </a:pPr>
            <a:endParaRPr lang="en-US" sz="1400" dirty="0">
              <a:latin typeface="Georgia" pitchFamily="18" charset="0"/>
            </a:endParaRPr>
          </a:p>
        </p:txBody>
      </p:sp>
      <p:pic>
        <p:nvPicPr>
          <p:cNvPr id="4" name="Picture 3" descr="CSS3Animate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5783" y="0"/>
            <a:ext cx="1059582" cy="141277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2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2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29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2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2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29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29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1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b="1" dirty="0">
                <a:latin typeface="Georgia" pitchFamily="18" charset="0"/>
              </a:rPr>
              <a:t>An example: simple animation</a:t>
            </a:r>
            <a:endParaRPr lang="en-US" sz="1600" b="1" dirty="0">
              <a:solidFill>
                <a:srgbClr val="0066CC"/>
              </a:solidFill>
              <a:latin typeface="Georgia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CCCC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CSS3 Animation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CCCC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7" name="Picture 6" descr="CSS3Animate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5783" y="0"/>
            <a:ext cx="1059582" cy="141277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537" t="9692" r="26430" b="1694"/>
          <a:stretch>
            <a:fillRect/>
          </a:stretch>
        </p:blipFill>
        <p:spPr bwMode="auto">
          <a:xfrm>
            <a:off x="395536" y="1556792"/>
            <a:ext cx="4032448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27584" y="1844824"/>
            <a:ext cx="3384376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827584" y="3356992"/>
            <a:ext cx="3384376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27584" y="4221088"/>
            <a:ext cx="3384376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 l="3287" t="12754" r="17827" b="2603"/>
          <a:stretch>
            <a:fillRect/>
          </a:stretch>
        </p:blipFill>
        <p:spPr bwMode="auto">
          <a:xfrm>
            <a:off x="4644008" y="980728"/>
            <a:ext cx="3456384" cy="525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01D5-3313-46AE-BE20-0260E2EB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4" name="e6bd1578514d44f1801ade141af8364b15_57_18">
            <a:hlinkClick r:id="" action="ppaction://media"/>
            <a:extLst>
              <a:ext uri="{FF2B5EF4-FFF2-40B4-BE49-F238E27FC236}">
                <a16:creationId xmlns:a16="http://schemas.microsoft.com/office/drawing/2014/main" id="{D2311030-6F56-4B45-9BE1-256BC6EE8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17019" end="141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5896" y="33098"/>
            <a:ext cx="452437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348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7.6: </a:t>
            </a:r>
            <a:r>
              <a:rPr lang="en-GB" dirty="0"/>
              <a:t>Go back to your first HTML page.</a:t>
            </a:r>
          </a:p>
          <a:p>
            <a:r>
              <a:rPr lang="en-GB" dirty="0"/>
              <a:t>Add a transition or animation effect on your image. </a:t>
            </a:r>
          </a:p>
        </p:txBody>
      </p:sp>
    </p:spTree>
    <p:extLst>
      <p:ext uri="{BB962C8B-B14F-4D97-AF65-F5344CB8AC3E}">
        <p14:creationId xmlns:p14="http://schemas.microsoft.com/office/powerpoint/2010/main" val="2886850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CSS3 Gradients</a:t>
            </a: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7358F-F52B-4F81-BE5B-194ADCD51081}"/>
              </a:ext>
            </a:extLst>
          </p:cNvPr>
          <p:cNvSpPr txBox="1"/>
          <p:nvPr/>
        </p:nvSpPr>
        <p:spPr>
          <a:xfrm>
            <a:off x="6153090" y="2937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7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CSS3 Gradients</a:t>
            </a: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289795" name="Rectangle 3"/>
          <p:cNvSpPr>
            <a:spLocks noGrp="1" noChangeArrowheads="1"/>
          </p:cNvSpPr>
          <p:nvPr>
            <p:ph idx="1"/>
          </p:nvPr>
        </p:nvSpPr>
        <p:spPr>
          <a:xfrm>
            <a:off x="313184" y="1340768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GB" sz="1600" dirty="0"/>
              <a:t>We can use CSS 3 to create some subtle gradients.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dirty="0"/>
              <a:t>CSS 3 Gradients require several values to account for when projecting your gradient and it only worsens when working with radial gradients.</a:t>
            </a:r>
            <a:br>
              <a:rPr lang="en-GB" sz="1600" dirty="0"/>
            </a:br>
            <a:endParaRPr lang="en-GB" sz="16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/>
              <a:t>background</a:t>
            </a:r>
            <a:r>
              <a:rPr lang="en-GB" sz="1600" dirty="0"/>
              <a:t>: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dirty="0"/>
              <a:t>	linear-gradient(pos, #AAA B, #XXX Y);</a:t>
            </a:r>
            <a:br>
              <a:rPr lang="en-GB" sz="1600" dirty="0"/>
            </a:br>
            <a:r>
              <a:rPr lang="en-GB" sz="1600" dirty="0"/>
              <a:t>or radial-gradient(pos, #AAA B, #XXX Y);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 pos = the position of the first colour, giving direction to the gradient</a:t>
            </a:r>
            <a:br>
              <a:rPr lang="en-GB" sz="1600" dirty="0"/>
            </a:br>
            <a:r>
              <a:rPr lang="en-GB" sz="1600" dirty="0"/>
              <a:t>#AAA = primary colour</a:t>
            </a:r>
            <a:br>
              <a:rPr lang="en-GB" sz="1600" dirty="0"/>
            </a:br>
            <a:r>
              <a:rPr lang="en-GB" sz="1600" dirty="0"/>
              <a:t>B = where the fade begins (%)</a:t>
            </a:r>
            <a:br>
              <a:rPr lang="en-GB" sz="1600" dirty="0"/>
            </a:br>
            <a:r>
              <a:rPr lang="en-GB" sz="1600" dirty="0"/>
              <a:t>#XXX = secondary colour</a:t>
            </a:r>
            <a:br>
              <a:rPr lang="en-GB" sz="1600" dirty="0"/>
            </a:br>
            <a:r>
              <a:rPr lang="en-GB" sz="1600" dirty="0"/>
              <a:t>Y = where the fade begins (%)</a:t>
            </a:r>
            <a:br>
              <a:rPr lang="en-GB" sz="1600" dirty="0"/>
            </a:br>
            <a:endParaRPr lang="en-GB" sz="16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dirty="0"/>
              <a:t>The -</a:t>
            </a:r>
            <a:r>
              <a:rPr lang="en-GB" sz="1600" dirty="0" err="1"/>
              <a:t>webkit</a:t>
            </a:r>
            <a:r>
              <a:rPr lang="en-GB" sz="1600" dirty="0"/>
              <a:t>-gradient() is built slightly differently but works in the same manner, creating a start position and then the </a:t>
            </a:r>
            <a:r>
              <a:rPr lang="en-GB" sz="1600" dirty="0" err="1"/>
              <a:t>colors</a:t>
            </a:r>
            <a:r>
              <a:rPr lang="en-GB" sz="1600" dirty="0"/>
              <a:t> from() and to();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A15E8-3AEA-40EA-A3A0-348D3307D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15317"/>
            <a:ext cx="3821594" cy="114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18CB40-DE78-4C1E-90A1-590977A14C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8" t="12201" r="5900" b="13875"/>
          <a:stretch/>
        </p:blipFill>
        <p:spPr>
          <a:xfrm>
            <a:off x="4585501" y="4959398"/>
            <a:ext cx="3821594" cy="1115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0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CSS3 Gradients</a:t>
            </a: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289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br>
              <a:rPr lang="en-GB" sz="1800" dirty="0"/>
            </a:br>
            <a:endParaRPr lang="en-GB" sz="1800" dirty="0"/>
          </a:p>
          <a:p>
            <a:pPr>
              <a:lnSpc>
                <a:spcPct val="80000"/>
              </a:lnSpc>
              <a:buFontTx/>
              <a:buNone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657" t="7913" r="6658" b="3819"/>
          <a:stretch>
            <a:fillRect/>
          </a:stretch>
        </p:blipFill>
        <p:spPr bwMode="auto">
          <a:xfrm>
            <a:off x="395536" y="1052736"/>
            <a:ext cx="7175385" cy="554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27584" y="4365104"/>
            <a:ext cx="6696744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1254" t="12896" r="11516" b="2461"/>
          <a:stretch>
            <a:fillRect/>
          </a:stretch>
        </p:blipFill>
        <p:spPr bwMode="auto">
          <a:xfrm>
            <a:off x="3851920" y="207397"/>
            <a:ext cx="5734993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321061-633F-4A08-8601-8FC4EA5BEC31}"/>
              </a:ext>
            </a:extLst>
          </p:cNvPr>
          <p:cNvSpPr/>
          <p:nvPr/>
        </p:nvSpPr>
        <p:spPr>
          <a:xfrm>
            <a:off x="870769" y="4581128"/>
            <a:ext cx="4752528" cy="190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sz="3200" b="1" dirty="0">
                <a:latin typeface="+mn-lt"/>
              </a:rPr>
              <a:t>Lab Practice:</a:t>
            </a:r>
          </a:p>
        </p:txBody>
      </p:sp>
      <p:sp>
        <p:nvSpPr>
          <p:cNvPr id="289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Test all these CSS3 codes on your own using different browsers you have.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Those that do not work, check the W3Schools website to see if a newer browser is more compatible. </a:t>
            </a: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	</a:t>
            </a:r>
            <a:r>
              <a:rPr lang="en-GB" sz="2000" dirty="0">
                <a:hlinkClick r:id="rId4"/>
              </a:rPr>
              <a:t>http://www.w3schools.com/cssref/css3_browsersupport.asp</a:t>
            </a:r>
            <a:endParaRPr lang="en-GB" sz="2000" dirty="0"/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</a:pPr>
            <a:r>
              <a:rPr lang="en-GB" sz="2800" dirty="0"/>
              <a:t>Those that may need Prefix, add them.</a:t>
            </a:r>
          </a:p>
          <a:p>
            <a:pPr>
              <a:lnSpc>
                <a:spcPct val="80000"/>
              </a:lnSpc>
              <a:buNone/>
            </a:pPr>
            <a:br>
              <a:rPr lang="en-US" sz="1800" dirty="0"/>
            </a:br>
            <a:endParaRPr lang="en-US" sz="1800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 cstate="print"/>
          <a:srcRect l="22875" t="20085" r="8499" b="49363"/>
          <a:stretch>
            <a:fillRect/>
          </a:stretch>
        </p:blipFill>
        <p:spPr bwMode="auto">
          <a:xfrm>
            <a:off x="827584" y="4653136"/>
            <a:ext cx="5839590" cy="1703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9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9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9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1AF8-082F-4912-A0F2-43F57929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CSS3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A1AA0A56-3D10-481A-9EEF-EE9DD6219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00175"/>
            <a:ext cx="5120926" cy="5183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C9F20-1F1C-40A0-B8ED-9242B6CEA61A}"/>
              </a:ext>
            </a:extLst>
          </p:cNvPr>
          <p:cNvSpPr txBox="1"/>
          <p:nvPr/>
        </p:nvSpPr>
        <p:spPr>
          <a:xfrm>
            <a:off x="7316662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0BAA3-8C3C-42DB-9550-2B413AD6F657}"/>
              </a:ext>
            </a:extLst>
          </p:cNvPr>
          <p:cNvSpPr txBox="1"/>
          <p:nvPr/>
        </p:nvSpPr>
        <p:spPr>
          <a:xfrm>
            <a:off x="1547664" y="36945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2BF5B-8B66-4973-A001-7D7EF146AFBD}"/>
              </a:ext>
            </a:extLst>
          </p:cNvPr>
          <p:cNvSpPr txBox="1"/>
          <p:nvPr/>
        </p:nvSpPr>
        <p:spPr>
          <a:xfrm>
            <a:off x="4499992" y="10308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F87E-7CFC-42D7-8D64-C3C6D8FD47A6}"/>
              </a:ext>
            </a:extLst>
          </p:cNvPr>
          <p:cNvSpPr txBox="1"/>
          <p:nvPr/>
        </p:nvSpPr>
        <p:spPr>
          <a:xfrm>
            <a:off x="4521691" y="64886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Bottom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7F3C2-9F07-4825-8CA4-FDB06A13D42C}"/>
              </a:ext>
            </a:extLst>
          </p:cNvPr>
          <p:cNvSpPr txBox="1"/>
          <p:nvPr/>
        </p:nvSpPr>
        <p:spPr>
          <a:xfrm>
            <a:off x="5724128" y="69269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how CSS codes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58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89B0-CAAB-4B86-8669-8FE3AB3D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thought</a:t>
            </a:r>
          </a:p>
        </p:txBody>
      </p:sp>
    </p:spTree>
    <p:extLst>
      <p:ext uri="{BB962C8B-B14F-4D97-AF65-F5344CB8AC3E}">
        <p14:creationId xmlns:p14="http://schemas.microsoft.com/office/powerpoint/2010/main" val="3225820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C978-1C15-4868-8154-2DFFBDEC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599C-B164-41D4-9C67-88EEA3F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Lab activity 7.7: </a:t>
            </a:r>
            <a:r>
              <a:rPr lang="en-GB" dirty="0"/>
              <a:t>Edit the page you have been working on to add the gradient background with colours of your choice.</a:t>
            </a:r>
          </a:p>
          <a:p>
            <a:endParaRPr lang="en-GB" dirty="0"/>
          </a:p>
          <a:p>
            <a:r>
              <a:rPr lang="en-GB" dirty="0"/>
              <a:t>Now save your page and submit as one page for review.</a:t>
            </a:r>
          </a:p>
        </p:txBody>
      </p:sp>
    </p:spTree>
    <p:extLst>
      <p:ext uri="{BB962C8B-B14F-4D97-AF65-F5344CB8AC3E}">
        <p14:creationId xmlns:p14="http://schemas.microsoft.com/office/powerpoint/2010/main" val="66407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1AF8-082F-4912-A0F2-43F57929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CSS3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A1AA0A56-3D10-481A-9EEF-EE9DD6219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00175"/>
            <a:ext cx="5120926" cy="5183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C9F20-1F1C-40A0-B8ED-9242B6CEA61A}"/>
              </a:ext>
            </a:extLst>
          </p:cNvPr>
          <p:cNvSpPr txBox="1"/>
          <p:nvPr/>
        </p:nvSpPr>
        <p:spPr>
          <a:xfrm>
            <a:off x="7316662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0BAA3-8C3C-42DB-9550-2B413AD6F657}"/>
              </a:ext>
            </a:extLst>
          </p:cNvPr>
          <p:cNvSpPr txBox="1"/>
          <p:nvPr/>
        </p:nvSpPr>
        <p:spPr>
          <a:xfrm>
            <a:off x="1547664" y="369451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2BF5B-8B66-4973-A001-7D7EF146AFBD}"/>
              </a:ext>
            </a:extLst>
          </p:cNvPr>
          <p:cNvSpPr txBox="1"/>
          <p:nvPr/>
        </p:nvSpPr>
        <p:spPr>
          <a:xfrm>
            <a:off x="4499992" y="10308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F87E-7CFC-42D7-8D64-C3C6D8FD47A6}"/>
              </a:ext>
            </a:extLst>
          </p:cNvPr>
          <p:cNvSpPr txBox="1"/>
          <p:nvPr/>
        </p:nvSpPr>
        <p:spPr>
          <a:xfrm>
            <a:off x="4521691" y="64886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Arial Black" panose="020B0A04020102020204" pitchFamily="34" charset="0"/>
              </a:rPr>
              <a:t>Bottom</a:t>
            </a: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931408C4-72FB-4138-85B2-14D60F036FD1}"/>
              </a:ext>
            </a:extLst>
          </p:cNvPr>
          <p:cNvSpPr/>
          <p:nvPr/>
        </p:nvSpPr>
        <p:spPr>
          <a:xfrm>
            <a:off x="3519751" y="2640878"/>
            <a:ext cx="2780443" cy="251631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A8F9C-E538-4703-87BB-E78360654DC2}"/>
              </a:ext>
            </a:extLst>
          </p:cNvPr>
          <p:cNvSpPr txBox="1"/>
          <p:nvPr/>
        </p:nvSpPr>
        <p:spPr>
          <a:xfrm>
            <a:off x="3519750" y="5038099"/>
            <a:ext cx="2780443" cy="5232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Clock-wise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73723-DCA8-478F-BB40-7807DE1D56B9}"/>
              </a:ext>
            </a:extLst>
          </p:cNvPr>
          <p:cNvSpPr txBox="1"/>
          <p:nvPr/>
        </p:nvSpPr>
        <p:spPr>
          <a:xfrm>
            <a:off x="5724128" y="692696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how rotations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 3 Borders</a:t>
            </a:r>
            <a:endParaRPr lang="en-GB" sz="3200" b="1" dirty="0">
              <a:latin typeface="+mn-lt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>
                <a:solidFill>
                  <a:srgbClr val="000000"/>
                </a:solidFill>
              </a:rPr>
              <a:t>Borders can have: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Radius: </a:t>
            </a:r>
            <a:r>
              <a:rPr lang="en-US" sz="2400" dirty="0">
                <a:solidFill>
                  <a:srgbClr val="0070C0"/>
                </a:solidFill>
              </a:rPr>
              <a:t>border-radius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Shadow: </a:t>
            </a:r>
            <a:r>
              <a:rPr lang="en-US" sz="2400" dirty="0">
                <a:solidFill>
                  <a:srgbClr val="0070C0"/>
                </a:solidFill>
              </a:rPr>
              <a:t>box-shadow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And border image: </a:t>
            </a:r>
            <a:r>
              <a:rPr lang="en-US" sz="2400" dirty="0">
                <a:solidFill>
                  <a:srgbClr val="0070C0"/>
                </a:solidFill>
              </a:rPr>
              <a:t>border-image</a:t>
            </a:r>
          </a:p>
          <a:p>
            <a:pPr lvl="1">
              <a:buNone/>
            </a:pPr>
            <a:r>
              <a:rPr lang="en-US" sz="1800" dirty="0"/>
              <a:t>The border can be made of an image. Not compatible with all browsers. </a:t>
            </a:r>
          </a:p>
          <a:p>
            <a:pPr eaLnBrk="1" hangingPunct="1">
              <a:buFontTx/>
              <a:buNone/>
            </a:pPr>
            <a:r>
              <a:rPr lang="en-US" sz="2400" b="1" dirty="0">
                <a:solidFill>
                  <a:srgbClr val="000000"/>
                </a:solidFill>
              </a:rPr>
              <a:t>Border Syntax: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0066CC"/>
                </a:solidFill>
              </a:rPr>
              <a:t>Border-(Sub property): (Top) (Right) (Bottom) (Left) ;</a:t>
            </a:r>
          </a:p>
          <a:p>
            <a:pPr eaLnBrk="1" hangingPunct="1">
              <a:buFontTx/>
              <a:buChar char="-"/>
            </a:pPr>
            <a:r>
              <a:rPr lang="en-US" sz="2400" dirty="0"/>
              <a:t>Sub-property can be: width, color, style, and radius. Top, right, bottom, left: all four values have to be defined. </a:t>
            </a:r>
            <a:br>
              <a:rPr lang="en-GB" sz="2000" dirty="0"/>
            </a:br>
            <a:endParaRPr lang="en-US" sz="2000" dirty="0"/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1" dirty="0">
                <a:latin typeface="+mn-lt"/>
              </a:rPr>
              <a:t>CSS3 Borders</a:t>
            </a:r>
            <a:endParaRPr lang="en-GB" sz="3200" b="1" dirty="0">
              <a:latin typeface="+mn-lt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2400"/>
          </a:p>
          <a:p>
            <a:pPr eaLnBrk="1" hangingPunct="1">
              <a:buFontTx/>
              <a:buNone/>
            </a:pPr>
            <a:r>
              <a:rPr lang="en-GB" sz="2000">
                <a:solidFill>
                  <a:srgbClr val="0066CC"/>
                </a:solidFill>
                <a:latin typeface="Georgia" pitchFamily="18" charset="0"/>
              </a:rPr>
              <a:t>	</a:t>
            </a:r>
            <a:br>
              <a:rPr lang="en-GB" sz="2000">
                <a:solidFill>
                  <a:srgbClr val="0066CC"/>
                </a:solidFill>
                <a:latin typeface="Georgia" pitchFamily="18" charset="0"/>
              </a:rPr>
            </a:br>
            <a:endParaRPr lang="en-US" sz="2000">
              <a:solidFill>
                <a:srgbClr val="0066CC"/>
              </a:solidFill>
              <a:latin typeface="Georgia" pitchFamily="18" charset="0"/>
            </a:endParaRPr>
          </a:p>
        </p:txBody>
      </p:sp>
      <p:pic>
        <p:nvPicPr>
          <p:cNvPr id="6" name="Picture 5" descr="CSS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8344" y="260648"/>
            <a:ext cx="976884" cy="1370314"/>
          </a:xfrm>
          <a:prstGeom prst="rect">
            <a:avLst/>
          </a:prstGeom>
          <a:ln w="889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9512" y="1412776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 1: </a:t>
            </a:r>
            <a:r>
              <a:rPr lang="en-GB" dirty="0"/>
              <a:t>Border Style / </a:t>
            </a:r>
            <a:r>
              <a:rPr lang="en-GB" dirty="0" err="1"/>
              <a:t>color</a:t>
            </a:r>
            <a:r>
              <a:rPr lang="en-GB" dirty="0"/>
              <a:t> / width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5" y="1916832"/>
            <a:ext cx="7883833" cy="3476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5679" y="5607044"/>
            <a:ext cx="5348287" cy="11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7F499-35EC-47F5-ADA8-AEB26AC70B6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7.1|16.2|49.8|2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6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2|3.2|36.7|5.1|4|11.2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2|3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5|16.3|3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7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2.2|1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7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2|8.9|15.1|7.5|6.2|26.6|64.3|4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8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1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5|13.1|1.2|19.4|11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|13.8|73.8|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24.5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2|1.3|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2.4|4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7|4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9|11.4|20.9|2.2|4.7|9.7|27.3|1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7.5|12.7|8.3|17.9|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8|11.9|11.6|21.6|9.6|6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4|25.4|1.4|12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4|22.6|11.8|2.1|26.6|26.6|61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3.3|74.8|33.1|8.6|21.3|1.9|3|1.8|3.8|4.2|3.2|4.5|5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7|52.4|24.8|1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6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4|13.1|2.9|89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3.8|13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1|9.5|5.9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|30.3|4.7|11.9|6.3|28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2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4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2.1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ACE Powerpoint template</Template>
  <TotalTime>16604</TotalTime>
  <Words>2186</Words>
  <Application>Microsoft Office PowerPoint</Application>
  <PresentationFormat>On-screen Show (4:3)</PresentationFormat>
  <Paragraphs>403</Paragraphs>
  <Slides>61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Founders Grotesk Cond Bold</vt:lpstr>
      <vt:lpstr>Georgia</vt:lpstr>
      <vt:lpstr>Wingdings</vt:lpstr>
      <vt:lpstr>ACE Powerpoint template</vt:lpstr>
      <vt:lpstr>1_ACE Powerpoint template</vt:lpstr>
      <vt:lpstr>PowerPoint Presentation</vt:lpstr>
      <vt:lpstr>Lecture Content:</vt:lpstr>
      <vt:lpstr>What is CSS3?</vt:lpstr>
      <vt:lpstr>Before we start:</vt:lpstr>
      <vt:lpstr>CSS3 Space</vt:lpstr>
      <vt:lpstr>CSS3 Space</vt:lpstr>
      <vt:lpstr>CSS3 Space</vt:lpstr>
      <vt:lpstr>CSS 3 Borders</vt:lpstr>
      <vt:lpstr>CSS3 Borders</vt:lpstr>
      <vt:lpstr>CSS3 Borders</vt:lpstr>
      <vt:lpstr>End of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Part 2</vt:lpstr>
      <vt:lpstr>CSS3 Text special effects:</vt:lpstr>
      <vt:lpstr>CSS3 Text special effects: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Part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Part 4</vt:lpstr>
      <vt:lpstr>CSS3 Transforms &amp; Transitions</vt:lpstr>
      <vt:lpstr>CSS3 Transforms &amp; Transitions</vt:lpstr>
      <vt:lpstr>PowerPoint Presentation</vt:lpstr>
      <vt:lpstr>PowerPoint Presentation</vt:lpstr>
      <vt:lpstr>PowerPoint Presentation</vt:lpstr>
      <vt:lpstr>PowerPoint Presentation</vt:lpstr>
      <vt:lpstr>End of Part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</vt:lpstr>
      <vt:lpstr>CSS3 Animation</vt:lpstr>
      <vt:lpstr>PowerPoint Presentation</vt:lpstr>
      <vt:lpstr>Animation</vt:lpstr>
      <vt:lpstr>End of Part 6</vt:lpstr>
      <vt:lpstr>CSS3 Gradients</vt:lpstr>
      <vt:lpstr>CSS3 Gradients</vt:lpstr>
      <vt:lpstr>CSS3 Gradients</vt:lpstr>
      <vt:lpstr>Lab Practice:</vt:lpstr>
      <vt:lpstr>Quick thought</vt:lpstr>
      <vt:lpstr>End of Part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Fadi S</cp:lastModifiedBy>
  <cp:revision>245</cp:revision>
  <dcterms:created xsi:type="dcterms:W3CDTF">2012-09-17T12:40:35Z</dcterms:created>
  <dcterms:modified xsi:type="dcterms:W3CDTF">2021-03-15T08:51:35Z</dcterms:modified>
</cp:coreProperties>
</file>